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  <Override PartName="/ppt/theme/theme21.xml" ContentType="application/vnd.openxmlformats-officedocument.them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22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0.xml" ContentType="application/vnd.openxmlformats-officedocument.theme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808" r:id="rId3"/>
    <p:sldMasterId id="2147483870" r:id="rId4"/>
    <p:sldMasterId id="2147483894" r:id="rId5"/>
    <p:sldMasterId id="2147483920" r:id="rId6"/>
    <p:sldMasterId id="2147483922" r:id="rId7"/>
    <p:sldMasterId id="2147483938" r:id="rId8"/>
    <p:sldMasterId id="2147483974" r:id="rId9"/>
    <p:sldMasterId id="2147483986" r:id="rId10"/>
    <p:sldMasterId id="2147483988" r:id="rId11"/>
    <p:sldMasterId id="2147483990" r:id="rId12"/>
    <p:sldMasterId id="2147484002" r:id="rId13"/>
    <p:sldMasterId id="2147484009" r:id="rId14"/>
    <p:sldMasterId id="2147484012" r:id="rId15"/>
    <p:sldMasterId id="2147484015" r:id="rId16"/>
    <p:sldMasterId id="2147484031" r:id="rId17"/>
    <p:sldMasterId id="2147484038" r:id="rId18"/>
    <p:sldMasterId id="2147484052" r:id="rId19"/>
    <p:sldMasterId id="2147484064" r:id="rId20"/>
    <p:sldMasterId id="2147484071" r:id="rId21"/>
    <p:sldMasterId id="2147484078" r:id="rId22"/>
    <p:sldMasterId id="2147484090" r:id="rId23"/>
  </p:sldMasterIdLst>
  <p:notesMasterIdLst>
    <p:notesMasterId r:id="rId82"/>
  </p:notesMasterIdLst>
  <p:handoutMasterIdLst>
    <p:handoutMasterId r:id="rId83"/>
  </p:handoutMasterIdLst>
  <p:sldIdLst>
    <p:sldId id="957" r:id="rId24"/>
    <p:sldId id="958" r:id="rId25"/>
    <p:sldId id="875" r:id="rId26"/>
    <p:sldId id="948" r:id="rId27"/>
    <p:sldId id="876" r:id="rId28"/>
    <p:sldId id="877" r:id="rId29"/>
    <p:sldId id="949" r:id="rId30"/>
    <p:sldId id="977" r:id="rId31"/>
    <p:sldId id="981" r:id="rId32"/>
    <p:sldId id="979" r:id="rId33"/>
    <p:sldId id="982" r:id="rId34"/>
    <p:sldId id="856" r:id="rId35"/>
    <p:sldId id="963" r:id="rId36"/>
    <p:sldId id="964" r:id="rId37"/>
    <p:sldId id="991" r:id="rId38"/>
    <p:sldId id="854" r:id="rId39"/>
    <p:sldId id="855" r:id="rId40"/>
    <p:sldId id="965" r:id="rId41"/>
    <p:sldId id="966" r:id="rId42"/>
    <p:sldId id="967" r:id="rId43"/>
    <p:sldId id="956" r:id="rId44"/>
    <p:sldId id="968" r:id="rId45"/>
    <p:sldId id="983" r:id="rId46"/>
    <p:sldId id="990" r:id="rId47"/>
    <p:sldId id="987" r:id="rId48"/>
    <p:sldId id="992" r:id="rId49"/>
    <p:sldId id="865" r:id="rId50"/>
    <p:sldId id="973" r:id="rId51"/>
    <p:sldId id="974" r:id="rId52"/>
    <p:sldId id="975" r:id="rId53"/>
    <p:sldId id="976" r:id="rId54"/>
    <p:sldId id="993" r:id="rId55"/>
    <p:sldId id="994" r:id="rId56"/>
    <p:sldId id="995" r:id="rId57"/>
    <p:sldId id="996" r:id="rId58"/>
    <p:sldId id="997" r:id="rId59"/>
    <p:sldId id="998" r:id="rId60"/>
    <p:sldId id="999" r:id="rId61"/>
    <p:sldId id="1000" r:id="rId62"/>
    <p:sldId id="1001" r:id="rId63"/>
    <p:sldId id="1002" r:id="rId64"/>
    <p:sldId id="1003" r:id="rId65"/>
    <p:sldId id="1004" r:id="rId66"/>
    <p:sldId id="1005" r:id="rId67"/>
    <p:sldId id="1006" r:id="rId68"/>
    <p:sldId id="1007" r:id="rId69"/>
    <p:sldId id="1008" r:id="rId70"/>
    <p:sldId id="1009" r:id="rId71"/>
    <p:sldId id="1010" r:id="rId72"/>
    <p:sldId id="1011" r:id="rId73"/>
    <p:sldId id="1012" r:id="rId74"/>
    <p:sldId id="1013" r:id="rId75"/>
    <p:sldId id="1014" r:id="rId76"/>
    <p:sldId id="1015" r:id="rId77"/>
    <p:sldId id="1016" r:id="rId78"/>
    <p:sldId id="1017" r:id="rId79"/>
    <p:sldId id="1018" r:id="rId80"/>
    <p:sldId id="1019" r:id="rId81"/>
  </p:sldIdLst>
  <p:sldSz cx="9144000" cy="6858000" type="screen4x3"/>
  <p:notesSz cx="6815138" cy="9942513"/>
  <p:defaultTextStyle>
    <a:defPPr>
      <a:defRPr lang="ru-RU"/>
    </a:defPPr>
    <a:lvl1pPr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2438" indent="4763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6463" indent="7938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2075" indent="9525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6100" indent="12700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FB7"/>
    <a:srgbClr val="F8F8F8"/>
    <a:srgbClr val="FFFFCC"/>
    <a:srgbClr val="EAEAEA"/>
    <a:srgbClr val="DDDDDD"/>
    <a:srgbClr val="C9E4FF"/>
    <a:srgbClr val="00003E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91" autoAdjust="0"/>
    <p:restoredTop sz="89001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.safelkina\Desktop\&#1044;&#1080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trendline>
            <c:trendlineType val="linear"/>
          </c:trendline>
          <c:cat>
            <c:numRef>
              <c:f>Лист1!$A$3:$A$9</c:f>
              <c:numCache>
                <c:formatCode>dd/mm/yyyy</c:formatCode>
                <c:ptCount val="7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</c:numCache>
            </c:num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61916</c:v>
                </c:pt>
                <c:pt idx="1">
                  <c:v>61439</c:v>
                </c:pt>
                <c:pt idx="2">
                  <c:v>61091</c:v>
                </c:pt>
                <c:pt idx="3">
                  <c:v>60830</c:v>
                </c:pt>
                <c:pt idx="4">
                  <c:v>60334</c:v>
                </c:pt>
                <c:pt idx="5">
                  <c:v>60039</c:v>
                </c:pt>
                <c:pt idx="6">
                  <c:v>59804</c:v>
                </c:pt>
              </c:numCache>
            </c:numRef>
          </c:val>
        </c:ser>
        <c:axId val="88522752"/>
        <c:axId val="88524288"/>
      </c:barChart>
      <c:dateAx>
        <c:axId val="88522752"/>
        <c:scaling>
          <c:orientation val="minMax"/>
        </c:scaling>
        <c:axPos val="b"/>
        <c:numFmt formatCode="dd/mm/yyyy" sourceLinked="1"/>
        <c:tickLblPos val="nextTo"/>
        <c:crossAx val="88524288"/>
        <c:crosses val="autoZero"/>
        <c:auto val="1"/>
        <c:lblOffset val="100"/>
      </c:dateAx>
      <c:valAx>
        <c:axId val="88524288"/>
        <c:scaling>
          <c:orientation val="minMax"/>
        </c:scaling>
        <c:axPos val="l"/>
        <c:majorGridlines/>
        <c:numFmt formatCode="General" sourceLinked="1"/>
        <c:tickLblPos val="nextTo"/>
        <c:crossAx val="88522752"/>
        <c:crosses val="autoZero"/>
        <c:crossBetween val="between"/>
      </c:valAx>
    </c:plotArea>
    <c:plotVisOnly val="1"/>
  </c:chart>
  <c:spPr>
    <a:ln w="0">
      <a:noFill/>
    </a:ln>
    <a:scene3d>
      <a:camera prst="orthographicFront"/>
      <a:lightRig rig="threePt" dir="t"/>
    </a:scene3d>
    <a:sp3d>
      <a:bevelT prst="relaxedInset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hPercent val="53"/>
      <c:rotY val="4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solidFill>
            <a:srgbClr val="C0C0C0"/>
          </a:solidFill>
          <a:prstDash val="solid"/>
        </a:ln>
      </c:spPr>
    </c:sideWall>
    <c:backWall>
      <c:spPr>
        <a:noFill/>
        <a:ln w="25400">
          <a:solidFill>
            <a:srgbClr val="C0C0C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4812834224599122E-2"/>
          <c:y val="3.2064128256513051E-2"/>
          <c:w val="0.94518716577539963"/>
          <c:h val="0.7079781101550880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Уточненные назначения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64314"/>
                    <a:invGamma/>
                  </a:srgbClr>
                </a:gs>
                <a:gs pos="100000">
                  <a:srgbClr val="008000"/>
                </a:gs>
              </a:gsLst>
              <a:lin ang="18900000" scaled="1"/>
            </a:gradFill>
            <a:ln w="1613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6275800415913776E-2"/>
                  <c:y val="-2.6586506671210156E-2"/>
                </c:manualLayout>
              </c:layout>
              <c:showVal val="1"/>
            </c:dLbl>
            <c:dLbl>
              <c:idx val="1"/>
              <c:layout>
                <c:manualLayout>
                  <c:x val="-1.363815504370368E-2"/>
                  <c:y val="-9.4181503973517992E-3"/>
                </c:manualLayout>
              </c:layout>
              <c:showVal val="1"/>
            </c:dLbl>
            <c:dLbl>
              <c:idx val="2"/>
              <c:layout>
                <c:manualLayout>
                  <c:x val="-1.9366317528066005E-2"/>
                  <c:y val="5.4007391270836308E-3"/>
                </c:manualLayout>
              </c:layout>
              <c:showVal val="1"/>
            </c:dLbl>
            <c:dLbl>
              <c:idx val="3"/>
              <c:layout>
                <c:manualLayout>
                  <c:x val="-7.6376589997901503E-3"/>
                  <c:y val="-1.1152949003476574E-2"/>
                </c:manualLayout>
              </c:layout>
              <c:showVal val="1"/>
            </c:dLbl>
            <c:dLbl>
              <c:idx val="4"/>
              <c:layout>
                <c:manualLayout>
                  <c:x val="-2.136586509240862E-2"/>
                  <c:y val="4.7305756023155532E-3"/>
                </c:manualLayout>
              </c:layout>
              <c:showVal val="1"/>
            </c:dLbl>
            <c:dLbl>
              <c:idx val="5"/>
              <c:layout>
                <c:manualLayout>
                  <c:x val="-1.4812961463929158E-2"/>
                  <c:y val="-5.7531834795765714E-3"/>
                </c:manualLayout>
              </c:layout>
              <c:showVal val="1"/>
            </c:dLbl>
            <c:dLbl>
              <c:idx val="6"/>
              <c:layout>
                <c:manualLayout>
                  <c:x val="-1.1200889608425165E-2"/>
                  <c:y val="-1.5822187605220171E-2"/>
                </c:manualLayout>
              </c:layout>
              <c:showVal val="1"/>
            </c:dLbl>
            <c:dLbl>
              <c:idx val="7"/>
              <c:layout>
                <c:manualLayout>
                  <c:x val="-6.0325481121713542E-3"/>
                  <c:y val="-3.6117432770671871E-3"/>
                </c:manualLayout>
              </c:layout>
              <c:showVal val="1"/>
            </c:dLbl>
            <c:dLbl>
              <c:idx val="8"/>
              <c:layout>
                <c:manualLayout>
                  <c:x val="6.8424624492032064E-3"/>
                  <c:y val="-1.3151269537984719E-2"/>
                </c:manualLayout>
              </c:layout>
              <c:showVal val="1"/>
            </c:dLbl>
            <c:dLbl>
              <c:idx val="9"/>
              <c:layout>
                <c:manualLayout>
                  <c:x val="-3.0763444289090042E-3"/>
                  <c:y val="-2.4557517636416043E-3"/>
                </c:manualLayout>
              </c:layout>
              <c:showVal val="1"/>
            </c:dLbl>
            <c:dLbl>
              <c:idx val="10"/>
              <c:layout>
                <c:manualLayout>
                  <c:x val="7.2656805749748594E-3"/>
                  <c:y val="-1.5944374804772311E-3"/>
                </c:manualLayout>
              </c:layout>
              <c:showVal val="1"/>
            </c:dLbl>
            <c:numFmt formatCode="#,##0.0" sourceLinked="0"/>
            <c:spPr>
              <a:noFill/>
              <a:ln w="32269">
                <a:noFill/>
              </a:ln>
            </c:spPr>
            <c:txPr>
              <a:bodyPr/>
              <a:lstStyle/>
              <a:p>
                <a:pPr>
                  <a:defRPr sz="1525" b="1" i="0" u="none" strike="noStrike" baseline="30000">
                    <a:solidFill>
                      <a:srgbClr val="0033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Всего</c:v>
                </c:pt>
                <c:pt idx="1">
                  <c:v>Налог на доходы физических лиц</c:v>
                </c:pt>
                <c:pt idx="2">
                  <c:v>Доходы от акцизов</c:v>
                </c:pt>
                <c:pt idx="3">
                  <c:v>Налоги на совокупный доход</c:v>
                </c:pt>
                <c:pt idx="4">
                  <c:v>Налоги на имущество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  <c:pt idx="10">
                  <c:v>Прочие</c:v>
                </c:pt>
              </c:strCache>
            </c: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373055.3</c:v>
                </c:pt>
                <c:pt idx="1">
                  <c:v>161129</c:v>
                </c:pt>
                <c:pt idx="2">
                  <c:v>3383</c:v>
                </c:pt>
                <c:pt idx="3">
                  <c:v>41928</c:v>
                </c:pt>
                <c:pt idx="4">
                  <c:v>94261</c:v>
                </c:pt>
                <c:pt idx="5">
                  <c:v>2832</c:v>
                </c:pt>
                <c:pt idx="6">
                  <c:v>45843</c:v>
                </c:pt>
                <c:pt idx="7">
                  <c:v>5554.3</c:v>
                </c:pt>
                <c:pt idx="8">
                  <c:v>12850</c:v>
                </c:pt>
                <c:pt idx="9">
                  <c:v>5123</c:v>
                </c:pt>
                <c:pt idx="10">
                  <c:v>152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67451"/>
                    <a:invGamma/>
                  </a:srgbClr>
                </a:gs>
              </a:gsLst>
              <a:path path="rect">
                <a:fillToRect t="100000" r="100000"/>
              </a:path>
            </a:gradFill>
            <a:ln w="1613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6510167537469005E-2"/>
                  <c:y val="1.8104151200574463E-3"/>
                </c:manualLayout>
              </c:layout>
              <c:showVal val="1"/>
            </c:dLbl>
            <c:dLbl>
              <c:idx val="1"/>
              <c:layout>
                <c:manualLayout>
                  <c:x val="3.0632401479410157E-2"/>
                  <c:y val="-1.1699951725508809E-2"/>
                </c:manualLayout>
              </c:layout>
              <c:showVal val="1"/>
            </c:dLbl>
            <c:dLbl>
              <c:idx val="2"/>
              <c:layout>
                <c:manualLayout>
                  <c:x val="2.8465289190876082E-3"/>
                  <c:y val="-5.2347397842657777E-3"/>
                </c:manualLayout>
              </c:layout>
              <c:showVal val="1"/>
            </c:dLbl>
            <c:dLbl>
              <c:idx val="3"/>
              <c:layout>
                <c:manualLayout>
                  <c:x val="2.154574914895763E-2"/>
                  <c:y val="-6.4730007667125221E-3"/>
                </c:manualLayout>
              </c:layout>
              <c:showVal val="1"/>
            </c:dLbl>
            <c:dLbl>
              <c:idx val="4"/>
              <c:layout>
                <c:manualLayout>
                  <c:x val="3.8134874885187638E-2"/>
                  <c:y val="-2.2279286186599267E-4"/>
                </c:manualLayout>
              </c:layout>
              <c:showVal val="1"/>
            </c:dLbl>
            <c:dLbl>
              <c:idx val="5"/>
              <c:layout>
                <c:manualLayout>
                  <c:x val="2.267781947817283E-2"/>
                  <c:y val="-4.8126828041393614E-3"/>
                </c:manualLayout>
              </c:layout>
              <c:showVal val="1"/>
            </c:dLbl>
            <c:dLbl>
              <c:idx val="6"/>
              <c:layout>
                <c:manualLayout>
                  <c:x val="3.3117308934514041E-2"/>
                  <c:y val="1.7834787653088961E-3"/>
                </c:manualLayout>
              </c:layout>
              <c:showVal val="1"/>
            </c:dLbl>
            <c:dLbl>
              <c:idx val="7"/>
              <c:layout>
                <c:manualLayout>
                  <c:x val="2.4678348228278399E-2"/>
                  <c:y val="-2.5863768574523357E-3"/>
                </c:manualLayout>
              </c:layout>
              <c:showVal val="1"/>
            </c:dLbl>
            <c:dLbl>
              <c:idx val="8"/>
              <c:layout>
                <c:manualLayout>
                  <c:x val="3.6502399816845388E-2"/>
                  <c:y val="-4.7901276637174603E-3"/>
                </c:manualLayout>
              </c:layout>
              <c:showVal val="1"/>
            </c:dLbl>
            <c:dLbl>
              <c:idx val="9"/>
              <c:layout>
                <c:manualLayout>
                  <c:x val="2.6631234958558587E-2"/>
                  <c:y val="-5.9698101879459902E-4"/>
                </c:manualLayout>
              </c:layout>
              <c:showVal val="1"/>
            </c:dLbl>
            <c:dLbl>
              <c:idx val="10"/>
              <c:layout>
                <c:manualLayout>
                  <c:x val="2.674865018819678E-2"/>
                  <c:y val="-8.6452717367053213E-3"/>
                </c:manualLayout>
              </c:layout>
              <c:showVal val="1"/>
            </c:dLbl>
            <c:numFmt formatCode="#,##0.0" sourceLinked="0"/>
            <c:spPr>
              <a:noFill/>
              <a:ln w="32269">
                <a:noFill/>
              </a:ln>
            </c:spPr>
            <c:txPr>
              <a:bodyPr/>
              <a:lstStyle/>
              <a:p>
                <a:pPr>
                  <a:defRPr sz="1525" b="1" i="0" u="none" strike="noStrike" baseline="30000">
                    <a:solidFill>
                      <a:srgbClr val="8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Всего</c:v>
                </c:pt>
                <c:pt idx="1">
                  <c:v>Налог на доходы физических лиц</c:v>
                </c:pt>
                <c:pt idx="2">
                  <c:v>Доходы от акцизов</c:v>
                </c:pt>
                <c:pt idx="3">
                  <c:v>Налоги на совокупный доход</c:v>
                </c:pt>
                <c:pt idx="4">
                  <c:v>Налоги на имущество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  <c:pt idx="10">
                  <c:v>Прочие</c:v>
                </c:pt>
              </c:strCache>
            </c:strRef>
          </c:cat>
          <c:val>
            <c:numRef>
              <c:f>Sheet1!$B$3:$L$3</c:f>
              <c:numCache>
                <c:formatCode>#,##0.0</c:formatCode>
                <c:ptCount val="11"/>
                <c:pt idx="0">
                  <c:v>376995.7</c:v>
                </c:pt>
                <c:pt idx="1">
                  <c:v>152739.5</c:v>
                </c:pt>
                <c:pt idx="2">
                  <c:v>4466.2</c:v>
                </c:pt>
                <c:pt idx="3">
                  <c:v>38059.800000000003</c:v>
                </c:pt>
                <c:pt idx="4">
                  <c:v>89584.9</c:v>
                </c:pt>
                <c:pt idx="5">
                  <c:v>3367</c:v>
                </c:pt>
                <c:pt idx="6">
                  <c:v>56288.1</c:v>
                </c:pt>
                <c:pt idx="7">
                  <c:v>4874.5</c:v>
                </c:pt>
                <c:pt idx="8">
                  <c:v>18264.7</c:v>
                </c:pt>
                <c:pt idx="9">
                  <c:v>7333.4</c:v>
                </c:pt>
                <c:pt idx="10">
                  <c:v>2017.6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32269">
              <a:noFill/>
            </a:ln>
          </c:spPr>
          <c:dPt>
            <c:idx val="0"/>
            <c:spPr>
              <a:noFill/>
              <a:ln w="32269">
                <a:noFill/>
              </a:ln>
            </c:spPr>
          </c:dPt>
          <c:dPt>
            <c:idx val="1"/>
            <c:spPr>
              <a:noFill/>
              <a:ln w="32269">
                <a:noFill/>
              </a:ln>
            </c:spPr>
          </c:dPt>
          <c:dPt>
            <c:idx val="2"/>
            <c:spPr>
              <a:noFill/>
              <a:ln w="32269">
                <a:noFill/>
              </a:ln>
            </c:spPr>
          </c:dPt>
          <c:dPt>
            <c:idx val="3"/>
            <c:spPr>
              <a:noFill/>
              <a:ln w="32269">
                <a:noFill/>
              </a:ln>
            </c:spPr>
          </c:dPt>
          <c:dPt>
            <c:idx val="4"/>
            <c:spPr>
              <a:noFill/>
              <a:ln w="32269">
                <a:noFill/>
              </a:ln>
            </c:spPr>
          </c:dPt>
          <c:dPt>
            <c:idx val="5"/>
            <c:spPr>
              <a:noFill/>
              <a:ln w="32269">
                <a:noFill/>
              </a:ln>
            </c:spPr>
          </c:dPt>
          <c:dPt>
            <c:idx val="6"/>
            <c:spPr>
              <a:noFill/>
              <a:ln w="32269">
                <a:noFill/>
              </a:ln>
            </c:spPr>
          </c:dPt>
          <c:dPt>
            <c:idx val="7"/>
            <c:spPr>
              <a:noFill/>
              <a:ln w="32269">
                <a:noFill/>
              </a:ln>
            </c:spPr>
          </c:dPt>
          <c:dPt>
            <c:idx val="8"/>
            <c:spPr>
              <a:noFill/>
              <a:ln w="32269">
                <a:noFill/>
              </a:ln>
            </c:spPr>
          </c:dPt>
          <c:dPt>
            <c:idx val="9"/>
            <c:spPr>
              <a:noFill/>
              <a:ln w="32269">
                <a:noFill/>
              </a:ln>
            </c:spPr>
          </c:dPt>
          <c:dPt>
            <c:idx val="10"/>
            <c:spPr>
              <a:noFill/>
              <a:ln w="32269">
                <a:noFill/>
              </a:ln>
            </c:spPr>
          </c:dPt>
          <c:dLbls>
            <c:dLbl>
              <c:idx val="0"/>
              <c:layout>
                <c:manualLayout>
                  <c:x val="1.5500118559946362E-2"/>
                  <c:y val="-0.69761734960873323"/>
                </c:manualLayout>
              </c:layout>
              <c:showVal val="1"/>
            </c:dLbl>
            <c:dLbl>
              <c:idx val="1"/>
              <c:layout>
                <c:manualLayout>
                  <c:x val="-1.10282009141381E-2"/>
                  <c:y val="-0.32579715789003966"/>
                </c:manualLayout>
              </c:layout>
              <c:spPr>
                <a:solidFill>
                  <a:srgbClr val="99CCFF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764340983856769E-2"/>
                  <c:y val="-5.9206756806094822E-2"/>
                </c:manualLayout>
              </c:layout>
              <c:spPr>
                <a:solidFill>
                  <a:srgbClr val="FFCC99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1.5950373804520541E-2"/>
                  <c:y val="-0.11898696588737845"/>
                </c:manualLayout>
              </c:layout>
              <c:spPr>
                <a:solidFill>
                  <a:srgbClr val="99CCFF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1.440086344347144E-2"/>
                  <c:y val="-0.19897674305394977"/>
                </c:manualLayout>
              </c:layout>
              <c:spPr>
                <a:solidFill>
                  <a:srgbClr val="99CCFF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-1.7669193220006377E-2"/>
                  <c:y val="-5.9093332035195907E-2"/>
                </c:manualLayout>
              </c:layout>
              <c:spPr>
                <a:solidFill>
                  <a:srgbClr val="FFCC99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-1.5929005759015364E-2"/>
                  <c:y val="-0.14120069612627659"/>
                </c:manualLayout>
              </c:layout>
              <c:spPr>
                <a:solidFill>
                  <a:srgbClr val="FFCC99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-2.5909845381476937E-3"/>
                  <c:y val="-5.9207243607686623E-2"/>
                </c:manualLayout>
              </c:layout>
              <c:spPr>
                <a:solidFill>
                  <a:srgbClr val="99CCFF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9.2277250390431203E-3"/>
                  <c:y val="-8.2743451504419752E-2"/>
                </c:manualLayout>
              </c:layout>
              <c:spPr>
                <a:solidFill>
                  <a:srgbClr val="FFCC99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layout>
                <c:manualLayout>
                  <c:x val="-4.6910491328770922E-3"/>
                  <c:y val="-5.8808877638363212E-2"/>
                </c:manualLayout>
              </c:layout>
              <c:spPr>
                <a:solidFill>
                  <a:srgbClr val="FFCC99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>
                <c:manualLayout>
                  <c:x val="7.5089056235572811E-3"/>
                  <c:y val="-5.9075807177889475E-2"/>
                </c:manualLayout>
              </c:layout>
              <c:spPr>
                <a:solidFill>
                  <a:srgbClr val="FFCC99"/>
                </a:solidFill>
                <a:ln w="4034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53" b="1" i="1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spPr>
              <a:solidFill>
                <a:srgbClr val="C0C0C0"/>
              </a:solidFill>
              <a:ln w="4034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953" b="1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Всего</c:v>
                </c:pt>
                <c:pt idx="1">
                  <c:v>Налог на доходы физических лиц</c:v>
                </c:pt>
                <c:pt idx="2">
                  <c:v>Доходы от акцизов</c:v>
                </c:pt>
                <c:pt idx="3">
                  <c:v>Налоги на совокупный доход</c:v>
                </c:pt>
                <c:pt idx="4">
                  <c:v>Налоги на имущество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  <c:pt idx="10">
                  <c:v>Прочие</c:v>
                </c:pt>
              </c:strCache>
            </c:strRef>
          </c:cat>
          <c:val>
            <c:numRef>
              <c:f>Sheet1!$B$4:$L$4</c:f>
              <c:numCache>
                <c:formatCode>0.0%</c:formatCode>
                <c:ptCount val="11"/>
                <c:pt idx="0">
                  <c:v>1.0109999999999975</c:v>
                </c:pt>
                <c:pt idx="1">
                  <c:v>0.94799999999999995</c:v>
                </c:pt>
                <c:pt idx="2">
                  <c:v>1.32</c:v>
                </c:pt>
                <c:pt idx="3">
                  <c:v>0.90800000000000003</c:v>
                </c:pt>
                <c:pt idx="4">
                  <c:v>0.95000000000000062</c:v>
                </c:pt>
                <c:pt idx="5">
                  <c:v>1.1890000000000001</c:v>
                </c:pt>
                <c:pt idx="6">
                  <c:v>1.228</c:v>
                </c:pt>
                <c:pt idx="7">
                  <c:v>0.87800000000000122</c:v>
                </c:pt>
                <c:pt idx="8">
                  <c:v>1.4209999999999972</c:v>
                </c:pt>
                <c:pt idx="9">
                  <c:v>1.4309999999999972</c:v>
                </c:pt>
                <c:pt idx="10">
                  <c:v>13.27</c:v>
                </c:pt>
              </c:numCache>
            </c:numRef>
          </c:val>
        </c:ser>
        <c:gapDepth val="0"/>
        <c:shape val="box"/>
        <c:axId val="129097088"/>
        <c:axId val="139630464"/>
        <c:axId val="0"/>
      </c:bar3DChart>
      <c:catAx>
        <c:axId val="129097088"/>
        <c:scaling>
          <c:orientation val="minMax"/>
        </c:scaling>
        <c:axPos val="b"/>
        <c:numFmt formatCode="General" sourceLinked="1"/>
        <c:tickLblPos val="low"/>
        <c:spPr>
          <a:ln w="40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9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9630464"/>
        <c:crosses val="autoZero"/>
        <c:auto val="1"/>
        <c:lblAlgn val="ctr"/>
        <c:lblOffset val="70"/>
        <c:tickLblSkip val="1"/>
        <c:tickMarkSkip val="1"/>
      </c:catAx>
      <c:valAx>
        <c:axId val="139630464"/>
        <c:scaling>
          <c:orientation val="minMax"/>
        </c:scaling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c:spPr>
        </c:majorGridlines>
        <c:numFmt formatCode="#,##0" sourceLinked="0"/>
        <c:tickLblPos val="nextTo"/>
        <c:spPr>
          <a:ln w="40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6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129097088"/>
        <c:crosses val="autoZero"/>
        <c:crossBetween val="between"/>
        <c:minorUnit val="10000"/>
      </c:valAx>
      <c:spPr>
        <a:noFill/>
        <a:ln w="32269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42852470543985877"/>
          <c:y val="0.14326651981485314"/>
          <c:w val="0.48262032085561563"/>
          <c:h val="5.8116232464929883E-2"/>
        </c:manualLayout>
      </c:layout>
      <c:spPr>
        <a:noFill/>
        <a:ln w="4034">
          <a:solidFill>
            <a:srgbClr val="000000"/>
          </a:solidFill>
          <a:prstDash val="solid"/>
        </a:ln>
      </c:spPr>
      <c:txPr>
        <a:bodyPr/>
        <a:lstStyle/>
        <a:p>
          <a:pPr>
            <a:defRPr sz="1283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blipFill dpi="0" rotWithShape="1">
      <a:blip xmlns:r="http://schemas.openxmlformats.org/officeDocument/2006/relationships" r:embed="rId1">
        <a:lum bright="6000" contrast="30000"/>
        <a:alphaModFix amt="30000"/>
      </a:blip>
      <a:srcRect/>
      <a:stretch>
        <a:fillRect/>
      </a:stretch>
    </a:blipFill>
    <a:ln>
      <a:noFill/>
    </a:ln>
  </c:spPr>
  <c:txPr>
    <a:bodyPr/>
    <a:lstStyle/>
    <a:p>
      <a:pPr>
        <a:defRPr sz="273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defRPr>
            </a:pPr>
            <a:r>
              <a:rPr lang="ru-RU" sz="1400" b="1" dirty="0" smtClean="0">
                <a:latin typeface="Georgia" pitchFamily="18" charset="0"/>
              </a:rPr>
              <a:t>Дорожный фонд на 2016 год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defRPr>
            </a:pPr>
            <a:r>
              <a:rPr lang="ru-RU" sz="1400" b="1" dirty="0" smtClean="0">
                <a:latin typeface="Georgia" pitchFamily="18" charset="0"/>
              </a:rPr>
              <a:t>226 485,2 тыс. руб. (75,5%)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defRPr>
            </a:pPr>
            <a:endParaRPr lang="ru-RU" sz="1400" dirty="0">
              <a:latin typeface="Georgia" pitchFamily="18" charset="0"/>
            </a:endParaRPr>
          </a:p>
        </c:rich>
      </c:tx>
      <c:layout>
        <c:manualLayout>
          <c:xMode val="edge"/>
          <c:yMode val="edge"/>
          <c:x val="2.3074645203743686E-2"/>
          <c:y val="1.3365219517788601E-2"/>
        </c:manualLayout>
      </c:layout>
      <c:spPr>
        <a:ln>
          <a:solidFill>
            <a:schemeClr val="tx1"/>
          </a:solidFill>
        </a:ln>
      </c:sp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6.4352143482064736E-2"/>
                  <c:y val="-0.16364405701489376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7.2097550306211802E-2"/>
                  <c:y val="-0.13733787324282573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8.5828849518810341E-2"/>
                  <c:y val="-0.1036911335326632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9.8939304461942268E-2"/>
                  <c:y val="-6.2600357432820053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1.5575678040244971E-2"/>
                  <c:y val="-2.6463885145204005E-2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-7.8048234218449031E-2"/>
                  <c:y val="-0.10765799079929331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-5.0880796150481217E-2"/>
                  <c:y val="-0.13171342719104806"/>
                </c:manualLayout>
              </c:layout>
              <c:showLegendKey val="1"/>
              <c:showVal val="1"/>
            </c:dLbl>
            <c:dLbl>
              <c:idx val="7"/>
              <c:layout>
                <c:manualLayout>
                  <c:x val="1.0274825021872267E-2"/>
                  <c:y val="-0.13519224860540599"/>
                </c:manualLayout>
              </c:layout>
              <c:showLegendKey val="1"/>
              <c:showVal val="1"/>
            </c:dLbl>
            <c:dLbl>
              <c:idx val="8"/>
              <c:layout>
                <c:manualLayout>
                  <c:x val="3.6111111111111135E-2"/>
                  <c:y val="-0.10801658097044115"/>
                </c:manualLayout>
              </c:layout>
              <c:showLegendKey val="1"/>
              <c:showVal val="1"/>
            </c:dLbl>
            <c:txPr>
              <a:bodyPr rot="0"/>
              <a:lstStyle/>
              <a:p>
                <a:pPr>
                  <a:defRPr sz="1400" b="1" baseline="0"/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Содержание улиц, автодорог, мостов, мест отдыха граждан и других объектов благоустройства города Ржева (16000 тыс.руб.)</c:v>
                </c:pt>
                <c:pt idx="1">
                  <c:v>Разработка проектной документации на проведение ремонта дорог (993,9 тыс.руб.)</c:v>
                </c:pt>
                <c:pt idx="2">
                  <c:v>Ямочный ремонт большими картами (2 929,6 тыс.руб.)</c:v>
                </c:pt>
                <c:pt idx="3">
                  <c:v>Ремонт тротуаров (2154,6 тыс. руб.)</c:v>
                </c:pt>
                <c:pt idx="4">
                  <c:v>Расходы на реализацию Закона Тверской области от 16.02.2009 N 7-ЗО "О статусе города Тверской области, удостоенного почетного звания Российской Федерации "Город воинской славы"(182 959,9 тыс.руб.)</c:v>
                </c:pt>
                <c:pt idx="5">
                  <c:v>Расходы за счет средств местного бюджета в рамках реализации закона Тверской области от 16.02.2009 №7-ЗО "О статусе города Тверской области, удостоенного почетного звания Российской Федерации "Город воинской славы" (7 996,0 тыс.руб.)</c:v>
                </c:pt>
                <c:pt idx="6">
                  <c:v>Капитальный ремонт и ремонт мостов (в рамках реализации закона Тверской области от 16.02.2009 №7-ЗО "О статусе города Тверской области, удостоенного почетного звания Российской Федерации "Город воинской славы") (12 522,1 тыс. руб.)</c:v>
                </c:pt>
                <c:pt idx="7">
                  <c:v>Приобретение дорожных знаков и нанесение дорожной разметки (800 тыс.руб.)</c:v>
                </c:pt>
                <c:pt idx="8">
                  <c:v>Обустройство пешеходных переходов, барьерных ограждений, светофорных объектов (129,0 тыс.руб.)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16000</c:v>
                </c:pt>
                <c:pt idx="1">
                  <c:v>993.9</c:v>
                </c:pt>
                <c:pt idx="2">
                  <c:v>2929.6</c:v>
                </c:pt>
                <c:pt idx="3">
                  <c:v>2154.6</c:v>
                </c:pt>
                <c:pt idx="4">
                  <c:v>182959.9</c:v>
                </c:pt>
                <c:pt idx="5">
                  <c:v>7996</c:v>
                </c:pt>
                <c:pt idx="6">
                  <c:v>12522.1</c:v>
                </c:pt>
                <c:pt idx="7">
                  <c:v>800</c:v>
                </c:pt>
                <c:pt idx="8">
                  <c:v>129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4"/>
        <c:txPr>
          <a:bodyPr/>
          <a:lstStyle/>
          <a:p>
            <a:pPr>
              <a:defRPr sz="900" kern="200" spc="0" baseline="0"/>
            </a:pPr>
            <a:endParaRPr lang="ru-RU"/>
          </a:p>
        </c:txPr>
      </c:legendEntry>
      <c:layout>
        <c:manualLayout>
          <c:xMode val="edge"/>
          <c:yMode val="edge"/>
          <c:x val="0.65263167718001946"/>
          <c:y val="0"/>
          <c:w val="0.34736835875875782"/>
          <c:h val="1"/>
        </c:manualLayout>
      </c:layout>
      <c:txPr>
        <a:bodyPr/>
        <a:lstStyle/>
        <a:p>
          <a:pPr>
            <a:defRPr sz="900" kern="0" spc="0" baseline="0"/>
          </a:pPr>
          <a:endParaRPr lang="ru-RU"/>
        </a:p>
      </c:txPr>
    </c:legend>
    <c:plotVisOnly val="1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>
      <a:gradFill>
        <a:gsLst>
          <a:gs pos="0">
            <a:srgbClr val="FBEAC7"/>
          </a:gs>
          <a:gs pos="17999">
            <a:srgbClr val="FEE7F2"/>
          </a:gs>
          <a:gs pos="36000">
            <a:srgbClr val="FAC77D"/>
          </a:gs>
          <a:gs pos="61000">
            <a:srgbClr val="FBA97D"/>
          </a:gs>
          <a:gs pos="82001">
            <a:srgbClr val="FBD49C"/>
          </a:gs>
          <a:gs pos="100000">
            <a:srgbClr val="FEE7F2"/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jpe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jpe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jpe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43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9213" y="0"/>
            <a:ext cx="29543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4A22CE8-70E1-4AC6-8889-1527C5F6000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4038"/>
            <a:ext cx="29543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01C84F1-8758-403B-9F8F-1F7BCA154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43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t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9213" y="0"/>
            <a:ext cx="29543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156E65-F674-40D1-843C-B58EE127D0E1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2" tIns="45156" rIns="90312" bIns="4515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2625" y="4722813"/>
            <a:ext cx="5449888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4038"/>
            <a:ext cx="29543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b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b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E824D58-8C44-401E-8D4E-A6C67712C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438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463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075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100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145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174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203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23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8922AA99-F1A1-495C-A327-0C332525746E}" type="slidenum">
              <a:rPr lang="ru-RU" sz="1200">
                <a:latin typeface="Calibri" pitchFamily="34" charset="0"/>
              </a:rPr>
              <a:pPr algn="r" defTabSz="912813"/>
              <a:t>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43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1960EDF1-EAC6-4EA0-8F1D-F6F5FA06BD5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16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CA87708D-95B0-4B1C-A5B8-DD1D487261D9}" type="slidenum">
              <a:rPr lang="ru-RU" sz="1200">
                <a:latin typeface="Calibri" pitchFamily="34" charset="0"/>
              </a:rPr>
              <a:pPr algn="r" defTabSz="912813"/>
              <a:t>17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BA1C5A46-4956-41F4-BB99-196745DE4520}" type="slidenum">
              <a:rPr lang="ru-RU" sz="1200">
                <a:latin typeface="Calibri" pitchFamily="34" charset="0"/>
              </a:rPr>
              <a:pPr algn="r" defTabSz="912813"/>
              <a:t>18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E30DD2E5-E3BF-4508-A76E-D220D52171FC}" type="slidenum">
              <a:rPr lang="ru-RU" sz="1200">
                <a:latin typeface="Calibri" pitchFamily="34" charset="0"/>
              </a:rPr>
              <a:pPr algn="r" defTabSz="912813"/>
              <a:t>19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7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952B72D3-680B-4E87-AB46-71B46A5F72B1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20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23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5"/>
            <a:ext cx="5451475" cy="4475163"/>
          </a:xfrm>
          <a:noFill/>
          <a:ln/>
        </p:spPr>
        <p:txBody>
          <a:bodyPr lIns="92832" tIns="46417" rIns="92832" bIns="46417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23780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2" tIns="46417" rIns="92832" bIns="46417" anchor="b"/>
          <a:lstStyle/>
          <a:p>
            <a:pPr algn="r" defTabSz="915988"/>
            <a:fld id="{7EDCD112-7DE9-4126-869A-7A54BC969AA9}" type="slidenum">
              <a:rPr lang="ru-RU" altLang="ru-RU" sz="1200">
                <a:solidFill>
                  <a:srgbClr val="000000"/>
                </a:solidFill>
              </a:rPr>
              <a:pPr algn="r" defTabSz="915988"/>
              <a:t>20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5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49923B0C-D123-4DA9-B3E9-68869234688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897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F49989D6-2935-4176-84F0-3552AC10EFC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22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28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8899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5"/>
            <a:ext cx="5451475" cy="4475163"/>
          </a:xfrm>
          <a:noFill/>
          <a:ln/>
        </p:spPr>
        <p:txBody>
          <a:bodyPr lIns="92832" tIns="46417" rIns="92832" bIns="46417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28900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2" tIns="46417" rIns="92832" bIns="46417" anchor="b"/>
          <a:lstStyle/>
          <a:p>
            <a:pPr algn="r" defTabSz="915988"/>
            <a:fld id="{4576FEDF-DC14-4566-A955-D37F72066DE5}" type="slidenum">
              <a:rPr lang="ru-RU" altLang="ru-RU" sz="1200">
                <a:solidFill>
                  <a:srgbClr val="000000"/>
                </a:solidFill>
              </a:rPr>
              <a:pPr algn="r" defTabSz="915988"/>
              <a:t>22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7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6FE50E4C-FE7B-4F5C-8D91-3FFB7A2849B9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26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81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5"/>
            <a:ext cx="5451475" cy="4475163"/>
          </a:xfrm>
          <a:noFill/>
          <a:ln/>
        </p:spPr>
        <p:txBody>
          <a:bodyPr lIns="92832" tIns="46417" rIns="92832" bIns="46417"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81060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2" tIns="46417" rIns="92832" bIns="46417" anchor="b"/>
          <a:lstStyle/>
          <a:p>
            <a:pPr algn="r" defTabSz="915988"/>
            <a:fld id="{74094822-B546-41CF-82D8-980177ED3BD6}" type="slidenum">
              <a:rPr lang="ru-RU" altLang="ru-RU" sz="1200">
                <a:solidFill>
                  <a:srgbClr val="000000"/>
                </a:solidFill>
              </a:rPr>
              <a:pPr algn="r" defTabSz="915988"/>
              <a:t>26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50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65091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4B1CA29E-7252-4642-A708-65840E9694D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29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1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71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67139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C2EA12D6-7FDA-4325-B24E-E61A7713955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30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D399885A-ABDE-4130-AD2E-10F3F4D3DE6F}" type="slidenum">
              <a:rPr lang="ru-RU" sz="1200">
                <a:latin typeface="Calibri" pitchFamily="34" charset="0"/>
              </a:rPr>
              <a:pPr algn="r" defTabSz="904875"/>
              <a:t>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1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3925" y="746125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9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162" tIns="45581" rIns="91162" bIns="45581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69187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400"/>
            <a:fld id="{8DA5CEB3-322A-4D17-BB52-69AFB0AB715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31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7"/>
          <p:cNvSpPr txBox="1">
            <a:spLocks noGrp="1" noChangeArrowheads="1"/>
          </p:cNvSpPr>
          <p:nvPr/>
        </p:nvSpPr>
        <p:spPr bwMode="auto">
          <a:xfrm>
            <a:off x="3860800" y="9444040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6" tIns="46414" rIns="92826" bIns="46414" anchor="b"/>
          <a:lstStyle/>
          <a:p>
            <a:pPr algn="r" defTabSz="912655"/>
            <a:fld id="{E762765A-6128-4221-81A3-3F3815A65FA3}" type="slidenum">
              <a:rPr lang="ru-RU" sz="1200">
                <a:latin typeface="Calibri" pitchFamily="34" charset="0"/>
              </a:rPr>
              <a:pPr algn="r" defTabSz="912655"/>
              <a:t>32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5"/>
            <a:ext cx="5451475" cy="4470400"/>
          </a:xfrm>
          <a:noFill/>
          <a:ln/>
        </p:spPr>
        <p:txBody>
          <a:bodyPr lIns="92826" tIns="46414" rIns="92826" bIns="46414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35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35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36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36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38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38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40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40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42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42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44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44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46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46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48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48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2B03B289-4D8B-4FC2-A32C-22070162F180}" type="slidenum">
              <a:rPr lang="ru-RU" sz="1200">
                <a:latin typeface="Calibri" pitchFamily="34" charset="0"/>
              </a:rPr>
              <a:pPr algn="r" defTabSz="904875"/>
              <a:t>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50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50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52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52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53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53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54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54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56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56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49" name="Rectangle 7"/>
          <p:cNvSpPr txBox="1">
            <a:spLocks noGrp="1" noChangeArrowheads="1"/>
          </p:cNvSpPr>
          <p:nvPr/>
        </p:nvSpPr>
        <p:spPr bwMode="auto">
          <a:xfrm>
            <a:off x="3859214" y="9444039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1" rIns="91162" bIns="45581" anchor="b"/>
          <a:lstStyle/>
          <a:p>
            <a:pPr algn="r" defTabSz="914321"/>
            <a:fld id="{39D94327-A4FD-477B-A801-5F093E63A872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321"/>
              <a:t>57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5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5251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6"/>
            <a:ext cx="5451475" cy="4475163"/>
          </a:xfrm>
          <a:noFill/>
          <a:ln/>
        </p:spPr>
        <p:txBody>
          <a:bodyPr lIns="92824" tIns="46413" rIns="92824" bIns="4641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5252" name="Номер слайда 3"/>
          <p:cNvSpPr txBox="1">
            <a:spLocks noGrp="1"/>
          </p:cNvSpPr>
          <p:nvPr/>
        </p:nvSpPr>
        <p:spPr bwMode="auto">
          <a:xfrm>
            <a:off x="3860800" y="9444039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4" tIns="46413" rIns="92824" bIns="46413" anchor="b"/>
          <a:lstStyle/>
          <a:p>
            <a:pPr algn="r" defTabSz="915908"/>
            <a:fld id="{1443B822-BF42-4EDF-B3FA-47CA63FD1489}" type="slidenum">
              <a:rPr lang="ru-RU" altLang="ru-RU" sz="1200">
                <a:solidFill>
                  <a:srgbClr val="000000"/>
                </a:solidFill>
              </a:rPr>
              <a:pPr algn="r" defTabSz="915908"/>
              <a:t>57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14EE26AC-9D35-4F1C-A79B-57DB6E13A578}" type="slidenum">
              <a:rPr lang="ru-RU" sz="1200">
                <a:latin typeface="Calibri" pitchFamily="34" charset="0"/>
              </a:rPr>
              <a:pPr algn="r" defTabSz="904875"/>
              <a:t>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D79F853A-5A9C-450D-BEFB-66D8A0D533FD}" type="slidenum">
              <a:rPr lang="ru-RU" sz="1200">
                <a:latin typeface="Calibri" pitchFamily="34" charset="0"/>
              </a:rPr>
              <a:pPr algn="r" defTabSz="904875"/>
              <a:t>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4595EB4B-CA64-463D-8EED-89B53821683D}" type="slidenum">
              <a:rPr lang="ru-RU" sz="1200">
                <a:latin typeface="Calibri" pitchFamily="34" charset="0"/>
              </a:rPr>
              <a:pPr algn="r" defTabSz="904875"/>
              <a:t>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29D7F096-8199-48B2-B7F9-E254E2B7DFE1}" type="slidenum">
              <a:rPr lang="ru-RU" sz="1200">
                <a:latin typeface="Calibri" pitchFamily="34" charset="0"/>
              </a:rPr>
              <a:pPr algn="r" defTabSz="912813"/>
              <a:t>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60D18B08-0841-4575-90F7-95E8AE5E4177}" type="slidenum">
              <a:rPr lang="ru-RU" sz="1200">
                <a:latin typeface="Calibri" pitchFamily="34" charset="0"/>
              </a:rPr>
              <a:pPr algn="r" defTabSz="912813"/>
              <a:t>12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2158" y="4723494"/>
            <a:ext cx="5452433" cy="4470933"/>
          </a:xfrm>
          <a:noFill/>
        </p:spPr>
        <p:txBody>
          <a:bodyPr lIns="93112" tIns="46557" rIns="93112" bIns="46557"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51555" name="Номер слайда 3"/>
          <p:cNvSpPr txBox="1">
            <a:spLocks noGrp="1"/>
          </p:cNvSpPr>
          <p:nvPr/>
        </p:nvSpPr>
        <p:spPr bwMode="auto">
          <a:xfrm>
            <a:off x="3861269" y="9443789"/>
            <a:ext cx="29522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12" tIns="46557" rIns="93112" bIns="46557" anchor="b"/>
          <a:lstStyle/>
          <a:p>
            <a:pPr algn="r" defTabSz="916597"/>
            <a:fld id="{7DADC7BD-A123-41B5-9C65-561FC313750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6597"/>
              <a:t>15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71005D-DB32-4549-B51D-2AC5DE344207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C53C9-2877-4C97-8FCC-B2FA90D2D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1B75FE-D9F9-42D3-9CB4-D0C9AE65D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FB882-55E8-4E98-B9E4-3AD2AB23FA80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6E803C-32FD-44DC-BFDC-CE7D39CD5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8F655B-F980-4F9D-80FA-F731E490FEBB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68A50-F727-4430-8584-B0977319C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E4F73-0E24-4D2A-8772-FD54DF9833D6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BB72A-0EB0-4611-BDD1-3B7CD2AFF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954AF-60F6-4C74-925F-22FB2D8F7BFE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F6110-C65A-49CE-B3C1-A02D44D71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7750D-B994-467D-AAF2-4E718C67F232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C68F48-F2D9-4E50-8AD2-A27B1D8DF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0DDDAB-78D1-4071-8147-B6E8C41EE827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FCD71-6BC6-4A8E-BDE1-F5CD3D204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A04889C-EF46-479A-A520-882DE30FD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FFB6AA-8E3C-42BD-80D0-339D0F22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EE6E47-A960-46F3-9BFB-8B071E40A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75C8446-7DB6-44BF-86F3-4DC6F56CD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4CFC4A3-F2C8-4271-90CA-C7DC719DD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8BCD83B-F45B-4E7C-A92D-2D72F7354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4AE3AC-CBFE-4897-818F-78DEC393C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943DBBD-EA73-41C0-BD87-875659DBF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0A066D6-6DA6-4300-B657-96681861D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9187B8-844D-4D47-B225-5D646DC4B8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800136E-C3EE-4DD1-BE86-747B839BD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3DDFF6-B402-4B33-B140-62D055C92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D00367-59BD-4F41-AB60-B707A18A0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B8DBF2F-0C4A-4840-AA89-551D98A4D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07BAD62-3152-4054-A7F0-82845FB96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2EDE001-78C1-4AE1-BD66-48BAD3DB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3E78309-DDBD-49F4-B3C7-8790C22DF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25DFC15-18E4-41D4-A1A5-8F1D1A109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263FBB8-32B7-4086-9BB9-E85182A1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D919B9F-0D4D-46C7-9ED8-8C7493585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910F30-12CA-437C-8022-F38FBFD83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2A7549-D23B-44EF-8092-323508E36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69AD86-E9D3-4CEA-A7A8-9753279C7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225A8B-44CC-40C9-ACD9-4063664A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81E00B7-3680-4DEF-BB1F-E02C66417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36F838B-3794-4EF4-AF0B-C4EA1ED60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BDBA9B-5DA5-4EE0-A696-9CCF6926B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3775D4-FBE2-4F4E-8CB9-D79136755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FB13AA-C528-4E38-B870-92731F013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42AC036-3EE2-4F29-BF24-CADD705DE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9DB62A9-2E50-4C0A-A736-1FEAF9569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B08BBC-4125-4613-B157-8EA26F5D3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02D5C7-AA5A-4C56-AE22-298CF4FDF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BBDEAFC-7F7B-44AB-8FC8-09790FD38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899F669-8C94-4C17-BBB8-7B4C5CA88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32C0D8-883B-4E7F-9C4E-7B6F8343B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1BE18A1-A338-48D6-BAB6-490CA9CA0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AA98C62-200E-4447-B5BD-791EADC35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ABB4F1-3971-4487-A413-694E9C095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7D3220-5348-4465-9FC0-468B9D947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049A98-80BB-4BDD-8FA0-6C30B5B1F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B6BF0FF-BC52-47A9-B238-F562B84EE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8D8E87E-9A35-4D49-8E09-2C45C54F6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E27437-EE2A-4C24-A02B-3A19EAFF1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0A28C7B-B406-4D49-810F-B15BEB5E5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CED442B-1DE8-4A86-8164-BB2F59BBE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2D1A90-77FC-48EF-BAAF-1DDA0B3E6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68F263-5E49-4931-AA36-B5921EA01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1A8B952-2EAB-4909-9AF0-93736A06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B1301C-15ED-48F6-BCED-6C37C34F3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53D84B-D1AF-4E99-A35F-65291F400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B07CEE-2DD9-4BDD-AFD9-6669D676E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87410D4-9B91-40E6-B345-FD583392A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16AE5C8-ACAB-4AAA-A884-1594E02F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CC35A5-7970-449B-BADC-D8B8D4B05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0257C5-E546-428E-9ADC-F8A38D34458F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77A3D1-4899-4B2A-B3FF-F11A8AB71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41CC95-7322-4B20-8F51-8DD772A251E0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986D46-F2E8-4123-88B2-864397D25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8A3620-8E58-443B-8428-AA8E6CE12232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AAC000-DEBD-4F75-8FC3-DD1149C3E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530BA2-9E1E-41C7-8E70-9BB1D5685E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F505B0-FA37-4BC6-801E-476632B70979}" type="datetime1">
              <a:rPr lang="ru-RU" altLang="ru-RU"/>
              <a:pPr>
                <a:defRPr/>
              </a:pPr>
              <a:t>12.05.2017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A34F53-00C9-436B-96E5-A254A4082A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84C83F1-AD99-406A-BD3E-4C1751931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9AE628-F142-4219-99C3-A35D3921A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463B252-9FD5-4EAF-86CC-F0DB54471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A9E587-D83D-41BB-9EA1-178C42E9F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233BDBD-CC4E-471A-916F-80AC90831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0302A8-AE29-4AF7-B3D8-11C318550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2A22882-962A-46B8-AA78-84E28D3DC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CFEEC41-F00F-4610-95EB-7A47E2203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CC77DF-ED44-4490-A388-95125FD7C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B3BECA7-4704-464E-A6EC-CB4B0C70E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F5024E8-6C90-4791-8952-D9FAC7011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3F93F3-3DE3-4A24-AB5E-E81E14A8A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2B5F8870-9833-489A-AF43-CAAB36E4B52B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7A6CA12-5376-4FF4-9FFA-1955774F4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F1BAA01-A59D-4949-9D12-271F78813D39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CEDA58D-2742-4661-A167-D31243A86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503466B-98BE-42C4-95A4-AF2FECD33002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A1DDFCA-61C9-4CBF-BD7F-CF225A8EF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276D316-7459-4790-A664-786AC300A2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7F9E4FF-2917-4164-964E-89D14FD3B294}" type="datetime1">
              <a:rPr lang="ru-RU" altLang="ru-RU"/>
              <a:pPr>
                <a:defRPr/>
              </a:pPr>
              <a:t>12.05.2017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393D2BF-E336-458A-BFE0-93FC2F632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13F2291-E87B-4DEB-B823-75CDA5732652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B4D6888-5257-429C-AC17-391E48385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295A32-A823-4448-9518-65E3382CE75B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625BDF-950A-4BA6-AA35-BA6083B53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4A4973-E13B-426C-BDF0-1F112E82E327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7C40AE-30E7-412C-B726-1D10F4217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6E4CBB-6B01-48DB-A61C-7E9C3952486A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431106-7C5F-4765-8726-1D7C4F234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273918-122A-4FB4-A15F-9C2B3367B9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65985E-582B-4FF9-97DA-3694F4BF6552}" type="datetime1">
              <a:rPr lang="ru-RU" altLang="ru-RU"/>
              <a:pPr>
                <a:defRPr/>
              </a:pPr>
              <a:t>12.05.2017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A34F53-00C9-436B-96E5-A254A4082A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9293BA3-4C3A-496B-B3ED-D9E18FE01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73EEFE-3125-4042-8772-05C659AB4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EE3430-ED6D-4733-89C8-B5A87414F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EC644F7-8366-4468-B7FC-F9D5E1EBC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9EA2DD-FE10-4E04-A865-1B7CED0F0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61931A-B26F-439E-96F0-7CD81F5BB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03233D-8200-42FB-8B7A-845C2BEDB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669792-2165-4C4E-9525-09A71151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3AF6C84-8924-4D69-AD8F-4D319E534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BE3E044-AF13-4349-8899-FADB6B26F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1F937C-1BE3-4B14-B4CA-2A7BABB7B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AEDA203-0E05-4D4C-87EC-ADBE54BCB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3C492-BEBA-41C6-B619-C15E5FAF97DA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479D9-D248-4055-9DDA-D562C2788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52D4B-5B4D-412B-9402-A1ABC5BB0D42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0C49EA-2665-4EEE-A2A2-32B8EB9E6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DB0EA9-B6C2-48F4-8341-2387B81F5733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1843CB-2FB5-4740-9664-3CC6E4759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CC934F-E7C8-48E7-AF0A-95630807D32C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9296E-9264-453B-BBA8-EE43DA213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EE589-28DE-403B-8E6D-0FB4952A4A10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0AA733-0C3D-43E3-A99D-C201A50F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295" r:id="rId2"/>
    <p:sldLayoutId id="2147484296" r:id="rId3"/>
    <p:sldLayoutId id="214748429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F0D3C8-E13C-4FB5-9D46-120858687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57226-9D82-4657-8051-6B3B675C5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1B6CC03-3A0D-4FA4-8C63-6D69F10A8649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E324495-1C8D-41DD-83D1-5A306173E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6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E84DC1-B270-46C0-BB4C-9BB345103AA1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58A252-EA24-4868-A344-F54F3BCB2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27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874B66B-10D5-4958-BC6C-74FF5BEC98C5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3FBC721-C02A-48CC-A0D7-942410B89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37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DEE51DDF-A8DD-44DA-A727-E1CE0A52D110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34EA80B-47E7-4712-AAD9-B76D37287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0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64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75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5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3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14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1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66F4785-67E2-4F21-BB83-898CC035721C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EB22485-ED04-48B1-86AF-1FC7A4B5A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0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64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75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5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3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14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1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7FF44-A046-4E49-A23C-9A2DF8368BF4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E6E48D-9CD6-43A2-BA6D-718D086C8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9DB16D-D925-40A1-9230-4525E1802B12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DE20B-61EC-4DC5-9131-E2692AA7E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064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3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13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9A924AA-17E7-460C-91BE-035D1AFF8BF2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0DFB0E5-D092-4BCD-9810-B8B5A8DAE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7E73D2AC-DF2D-4CB1-9E90-378B96B78B5A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DE15D5B-2021-4817-AC66-0FBC9FD7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A05C547-299E-4A9B-A386-B16989B17B3B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099958F-C6E2-4534-8522-D1DAD4F18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1F68CD-3AC6-477F-906C-6A5642BE807F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021FD-B42A-4736-B9AF-A2117D8B1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3AFB3EC-7ED8-4C0F-BAE8-7E2C95264CCE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85D0B91-D24E-4006-AE38-509CA109C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77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8557D4E-C4E6-4147-966B-E985FEE47FE8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E77ECC71-287B-4646-A7FD-062A7EC06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0D7AFEA-080C-47F0-8E25-2371BAA3D0D0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21BB418-45F2-49E5-9584-165430469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E2FA887-B4AE-48D3-A6DD-E394A5B500BC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F40D7E5-CFED-466B-AE43-DB2D5D118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C909D08-3EEE-4DD4-8495-9F58DD9CA408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B941701-D419-4309-81D9-12C6EFA48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5B7BBC9-BBC5-4389-94C9-41597DF968CF}" type="datetime1">
              <a:rPr lang="ru-RU" altLang="ru-RU"/>
              <a:pPr>
                <a:defRPr/>
              </a:pPr>
              <a:t>12.05.2017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3F17C91-C29E-4D9C-8CCB-25FA5644D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6532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53064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79597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306129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927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460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992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524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32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64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97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129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661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193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6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258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E417-2E82-42BF-AC2E-D803722C3E53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DE1BE-88C6-4D17-9729-35B47F73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E1A2297-7C88-4434-8CA0-4FDF3AB1EA7D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FD1996C-19FC-4BCD-BDF0-E8C13DBD2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323ABBA-D133-4F65-82D4-F3447754F33A}" type="datetime1">
              <a:rPr lang="ru-RU"/>
              <a:pPr>
                <a:defRPr/>
              </a:pPr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B71ADC9-6ACD-4204-B11E-A55ED2B0B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__________Microsoft_Office_Excel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5.jpeg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6.png"/><Relationship Id="rId7" Type="http://schemas.openxmlformats.org/officeDocument/2006/relationships/image" Target="../media/image6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16.png"/><Relationship Id="rId7" Type="http://schemas.openxmlformats.org/officeDocument/2006/relationships/image" Target="../media/image7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74.jpeg"/><Relationship Id="rId4" Type="http://schemas.openxmlformats.org/officeDocument/2006/relationships/image" Target="../media/image63.jpeg"/><Relationship Id="rId9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16.png"/><Relationship Id="rId7" Type="http://schemas.openxmlformats.org/officeDocument/2006/relationships/image" Target="../media/image7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64.jpeg"/><Relationship Id="rId10" Type="http://schemas.openxmlformats.org/officeDocument/2006/relationships/image" Target="../media/image81.jpeg"/><Relationship Id="rId4" Type="http://schemas.openxmlformats.org/officeDocument/2006/relationships/image" Target="../media/image63.jpeg"/><Relationship Id="rId9" Type="http://schemas.openxmlformats.org/officeDocument/2006/relationships/image" Target="../media/image8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16.png"/><Relationship Id="rId7" Type="http://schemas.openxmlformats.org/officeDocument/2006/relationships/image" Target="../media/image8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64.jpeg"/><Relationship Id="rId10" Type="http://schemas.openxmlformats.org/officeDocument/2006/relationships/image" Target="../media/image87.jpeg"/><Relationship Id="rId4" Type="http://schemas.openxmlformats.org/officeDocument/2006/relationships/image" Target="../media/image63.jpeg"/><Relationship Id="rId9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15.jpeg"/><Relationship Id="rId7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16.png"/><Relationship Id="rId9" Type="http://schemas.openxmlformats.org/officeDocument/2006/relationships/image" Target="../media/image9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9" descr="800px-Стела_'Город_воинской_славы_Ржев'"/>
          <p:cNvPicPr>
            <a:picLocks noChangeAspect="1" noChangeArrowheads="1"/>
          </p:cNvPicPr>
          <p:nvPr/>
        </p:nvPicPr>
        <p:blipFill>
          <a:blip r:embed="rId3">
            <a:lum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4B5C7552-9ED3-400E-A9B0-76EF994F8D88}" type="slidenum">
              <a:rPr lang="ru-RU" sz="1400">
                <a:latin typeface="+mn-lt"/>
                <a:cs typeface="+mn-cs"/>
              </a:rPr>
              <a:pPr algn="r">
                <a:defRPr/>
              </a:pPr>
              <a:t>1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31075" name="WordArt 10"/>
          <p:cNvSpPr>
            <a:spLocks noChangeArrowheads="1" noChangeShapeType="1" noTextEdit="1"/>
          </p:cNvSpPr>
          <p:nvPr/>
        </p:nvSpPr>
        <p:spPr bwMode="auto">
          <a:xfrm>
            <a:off x="1547813" y="1916113"/>
            <a:ext cx="6264275" cy="2449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Исполнение 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бюджета города Ржева</a:t>
            </a:r>
          </a:p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за 2016 год</a:t>
            </a:r>
          </a:p>
        </p:txBody>
      </p:sp>
      <p:sp>
        <p:nvSpPr>
          <p:cNvPr id="131076" name="WordArt 10"/>
          <p:cNvSpPr>
            <a:spLocks noChangeArrowheads="1" noChangeShapeType="1" noTextEdit="1"/>
          </p:cNvSpPr>
          <p:nvPr/>
        </p:nvSpPr>
        <p:spPr bwMode="auto">
          <a:xfrm>
            <a:off x="900113" y="5445125"/>
            <a:ext cx="72723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к проекту решения Ржевской городской Думы</a:t>
            </a:r>
          </a:p>
          <a:p>
            <a:pPr algn="ctr"/>
            <a:r>
              <a:rPr lang="ru-RU" sz="2400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"Об исполнении бюджета муниципального образования</a:t>
            </a:r>
          </a:p>
          <a:p>
            <a:pPr algn="ctr"/>
            <a:r>
              <a:rPr lang="ru-RU" sz="2400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Тверской области города Ржев за 2016 год"</a:t>
            </a:r>
          </a:p>
        </p:txBody>
      </p:sp>
      <p:pic>
        <p:nvPicPr>
          <p:cNvPr id="131077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539750" y="26035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1F3627D1-7522-4D90-B5A2-0DC8EB00BC40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147459" name="Rectangle 1"/>
          <p:cNvSpPr>
            <a:spLocks noChangeArrowheads="1"/>
          </p:cNvSpPr>
          <p:nvPr/>
        </p:nvSpPr>
        <p:spPr bwMode="auto">
          <a:xfrm>
            <a:off x="179388" y="630238"/>
            <a:ext cx="8785225" cy="900112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tIns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800" b="1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Потребительский рынок по крупным и средним предприятиям</a:t>
            </a:r>
            <a:r>
              <a:rPr lang="ru-RU" sz="1200" b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>
                <a:latin typeface="Times New Roman" pitchFamily="18" charset="0"/>
                <a:ea typeface="Batang" pitchFamily="18" charset="-127"/>
              </a:rPr>
              <a:t>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7460" name="Picture 8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39750" y="404813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8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39750" y="404813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7" descr="potrebrynok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4643438" y="3573463"/>
            <a:ext cx="41036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3" name="Rectangle 1"/>
          <p:cNvSpPr>
            <a:spLocks noChangeArrowheads="1"/>
          </p:cNvSpPr>
          <p:nvPr/>
        </p:nvSpPr>
        <p:spPr bwMode="auto">
          <a:xfrm>
            <a:off x="468313" y="1700213"/>
            <a:ext cx="835818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Оборот розничной торговли крупных и средних предприятий за 2016 год составил  2340,9 млн. руб., увеличение к 2015 году составило 101,4%.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Оборот розничной торговли пищевыми продуктами , включая напитки, и табачными изделиями крупных и средних предприятий вырос  на 4,5% по сравнению с 2015 годом и составил 1 791,9 млн. руб.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Оборот розничной торговли алкогольными напитками и пивом крупных и средних предприятий в 2016 году составил 232,3 млн. руб. со снижением 2,6% по сравнению с 2015 годом.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Оборот общественного питания крупных и средних предприятий в 2016 году составил 49,9 млн. руб., с увеличением по сравнению с 2015 годом на 4,4%.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4" name="Rectangle 2"/>
          <p:cNvSpPr>
            <a:spLocks noChangeArrowheads="1"/>
          </p:cNvSpPr>
          <p:nvPr/>
        </p:nvSpPr>
        <p:spPr bwMode="auto">
          <a:xfrm>
            <a:off x="468313" y="3573463"/>
            <a:ext cx="42862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Объем платных услуг населению в 2016 году составил 547,7 млн. руб., со снижением к 2015 году на 13,1%.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Объем оказанных бытовых услуг населению в целом незначительно снизился на 0,6%.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При этом по сравнению с 2015 годом увеличен объем платных услуг бань, душевых и саун на 7,6%,  парикмахерские и косметические услуги - увеличение на 21,8%. 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7F73BC0B-93D4-40EB-8435-E5372E969BF0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148483" name="Rectangle 1"/>
          <p:cNvSpPr>
            <a:spLocks noChangeArrowheads="1"/>
          </p:cNvSpPr>
          <p:nvPr/>
        </p:nvSpPr>
        <p:spPr bwMode="auto">
          <a:xfrm>
            <a:off x="250825" y="420688"/>
            <a:ext cx="8642350" cy="2555875"/>
          </a:xfrm>
          <a:prstGeom prst="rect">
            <a:avLst/>
          </a:prstGeom>
          <a:solidFill>
            <a:srgbClr val="CC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1400" b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</a:t>
            </a:r>
            <a:endParaRPr lang="ru-RU" sz="1400" b="1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b="1" u="sng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Демографическая ситуация</a:t>
            </a:r>
          </a:p>
          <a:p>
            <a:pPr algn="ctr"/>
            <a:endParaRPr lang="ru-RU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Ежегодно численность населения по городу Ржеву сокращается в связи с тем, что смертность превышает рождаемость. По  данным Тверьстата  численность постоянного населения города Ржева на 01.01.2017 составила 59 804 человека, что ниже показателя на 01.01.2016 на 0,4%.</a:t>
            </a:r>
          </a:p>
          <a:p>
            <a:r>
              <a:rPr lang="ru-RU" sz="14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Родилось в 2016 году 605 человек , умерло 1 052 человека, естественная убыль населения города в 2016 году — 447 человека. Прибыло 1 743 человека, выбыло 1 536 человек, миграционный прирост 207 человек.</a:t>
            </a:r>
          </a:p>
          <a:p>
            <a:pPr algn="just"/>
            <a:endParaRPr lang="ru-RU" sz="140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48484" name="Picture 8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39750" y="333375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981826" y="3148693"/>
          <a:ext cx="7185497" cy="336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11" descr="29_big"/>
          <p:cNvPicPr>
            <a:picLocks noChangeAspect="1" noChangeArrowheads="1"/>
          </p:cNvPicPr>
          <p:nvPr/>
        </p:nvPicPr>
        <p:blipFill>
          <a:blip r:embed="rId3">
            <a:lum bright="24000" contrast="30000"/>
          </a:blip>
          <a:srcRect/>
          <a:stretch>
            <a:fillRect/>
          </a:stretch>
        </p:blipFill>
        <p:spPr bwMode="auto">
          <a:xfrm>
            <a:off x="684213" y="836613"/>
            <a:ext cx="77041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7" descr="SROl2zSweoh8Vecz1ou5n6hjq2dvxiU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868863"/>
            <a:ext cx="27352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6" descr="137907692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33375"/>
            <a:ext cx="2736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BCB76237-EF5C-4B8F-BD84-96DE648C9F49}" type="slidenum">
              <a:rPr lang="ru-RU" sz="1400"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9510" name="WordArt 8"/>
          <p:cNvSpPr>
            <a:spLocks noChangeArrowheads="1" noChangeShapeType="1" noTextEdit="1"/>
          </p:cNvSpPr>
          <p:nvPr/>
        </p:nvSpPr>
        <p:spPr bwMode="auto">
          <a:xfrm>
            <a:off x="1476375" y="2349500"/>
            <a:ext cx="597535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Общие</a:t>
            </a:r>
          </a:p>
          <a:p>
            <a:pPr algn="ctr"/>
            <a:r>
              <a:rPr lang="ru-RU" sz="4400" b="1" i="1" kern="1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характеристики </a:t>
            </a:r>
          </a:p>
          <a:p>
            <a:pPr algn="ctr"/>
            <a:r>
              <a:rPr lang="ru-RU" sz="4400" b="1" i="1" kern="1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бюджета города Ржева  </a:t>
            </a:r>
          </a:p>
          <a:p>
            <a:pPr algn="ctr"/>
            <a:r>
              <a:rPr lang="ru-RU" sz="4400" b="1" i="1" kern="1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за 2016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35" descr="gallery_promo23331249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ADDA492A-E3A9-40B0-A247-31B4B0EE7BA0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2116670" name="Group 62"/>
          <p:cNvGraphicFramePr>
            <a:graphicFrameLocks noGrp="1"/>
          </p:cNvGraphicFramePr>
          <p:nvPr/>
        </p:nvGraphicFramePr>
        <p:xfrm>
          <a:off x="179388" y="1125538"/>
          <a:ext cx="8785225" cy="5399089"/>
        </p:xfrm>
        <a:graphic>
          <a:graphicData uri="http://schemas.openxmlformats.org/drawingml/2006/table">
            <a:tbl>
              <a:tblPr/>
              <a:tblGrid>
                <a:gridCol w="288925"/>
                <a:gridCol w="8496300"/>
              </a:tblGrid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001E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001E"/>
                        </a:solidFill>
                        <a:effectLst/>
                        <a:latin typeface="Georg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001E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Обеспечение сбалансированности и долгосрочной устойчивости бюджета города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Концентрация финансовых ресурсов на приоритетных направлениях расходования бюджетных средств, в том числе в рамках исполнения указов Президента РФ и адресного решения социальных проблем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Повышение качества и доступности предоставляемых муниципальных услуг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Развитие программно-целевого планирования, повышение качества муниципальных программ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1573" name="Заголовок 2"/>
          <p:cNvSpPr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Основные приоритеты бюджетной политики </a:t>
            </a:r>
            <a:endParaRPr lang="en-US" b="1">
              <a:solidFill>
                <a:schemeClr val="bg1"/>
              </a:solidFill>
            </a:endParaRPr>
          </a:p>
          <a:p>
            <a:pPr algn="ctr" defTabSz="914400"/>
            <a:r>
              <a:rPr lang="ru-RU" b="1">
                <a:solidFill>
                  <a:schemeClr val="bg1"/>
                </a:solidFill>
              </a:rPr>
              <a:t>города Ржева на 2016 -2018 годы</a:t>
            </a:r>
          </a:p>
        </p:txBody>
      </p:sp>
      <p:pic>
        <p:nvPicPr>
          <p:cNvPr id="151574" name="Picture 39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27" descr="20140904175615_0f38f_1280x1280"/>
          <p:cNvPicPr>
            <a:picLocks noChangeAspect="1" noChangeArrowheads="1"/>
          </p:cNvPicPr>
          <p:nvPr/>
        </p:nvPicPr>
        <p:blipFill>
          <a:blip r:embed="rId2">
            <a:lum bright="24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8" name="Заголовок 2"/>
          <p:cNvSpPr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1600" b="1">
                <a:solidFill>
                  <a:schemeClr val="bg1"/>
                </a:solidFill>
              </a:rPr>
              <a:t>Основные направления деятельности Администрации города </a:t>
            </a:r>
          </a:p>
          <a:p>
            <a:pPr algn="ctr" defTabSz="914400"/>
            <a:r>
              <a:rPr lang="ru-RU" sz="1600" b="1">
                <a:solidFill>
                  <a:schemeClr val="bg1"/>
                </a:solidFill>
              </a:rPr>
              <a:t>Ржева по повышению доходов бюджета города Ржева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6B902883-AAF1-4EDC-97CA-7EAA8C947789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2117664" name="Group 32"/>
          <p:cNvGraphicFramePr>
            <a:graphicFrameLocks noGrp="1"/>
          </p:cNvGraphicFramePr>
          <p:nvPr/>
        </p:nvGraphicFramePr>
        <p:xfrm>
          <a:off x="0" y="908050"/>
          <a:ext cx="9144000" cy="574910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12738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Проведение работы по увеличению налоговой базы и снижению задолженности по платежам в бюджет: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FB7">
                        <a:alpha val="50000"/>
                      </a:srgbClr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Создание эффективной и стабильно функционирующей системы местных налогов, обеспечивающей рост налогооблагаемой базы в среднесрочной и долгосрочной перспективе;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FB7">
                        <a:alpha val="50000"/>
                      </a:srgbClr>
                    </a:solidFill>
                  </a:tcPr>
                </a:tc>
              </a:tr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Принятие мер, направленных на  повышение собираемости земельного налога и налога на имущество физических лиц, в том числе за счет: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продолжения работы комиссии по укреплению налоговой дисциплины,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совершенствования информационного взаимодействия с федеральной налоговой службой,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органами, осуществляющими деятельность в сфере регистрации объектов налогообложения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недвижимости,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проведения муниципального земельного контроля. 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FB7">
                        <a:alpha val="50000"/>
                      </a:srgb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Активизация работы по распространению патентной системы налогообложения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FB7">
                        <a:alpha val="50000"/>
                      </a:srgbClr>
                    </a:solidFill>
                  </a:tcPr>
                </a:tc>
              </a:tr>
              <a:tr h="185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Увеличение доходов от использования и продажи имущества, за счет повышения эффективности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управления муниципальной собственностью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принятия мер по повышению эффективности работы муниципальных предприятий,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активизации работы по организации и проведению торгов по предоставлению права 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заключение договоров аренды муниципального имущества;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усиления проверочной работы по выявлению нецелевого, незаконно используемого имущества 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земельных участков, а также неиспользуемых или неэффективно используемых объектов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муниципальной собственности;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проведения претензионно-исковой работы.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FB7">
                        <a:alpha val="50000"/>
                      </a:srgbClr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Повышение эффективности налоговой политики:</a:t>
                      </a: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Продолжение работы по оптимизации налоговых льгот и освобождений.</a:t>
                      </a: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</a:t>
                      </a: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Введение на территории города Ржева механизма налогообложения  имущества физических лиц  исходя из кадастровой стоимости объектов недвижимого имущества.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FB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2596" name="Picture 39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-4763"/>
            <a:ext cx="9144001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2" name="Прямоугольник 12"/>
          <p:cNvSpPr>
            <a:spLocks noChangeArrowheads="1"/>
          </p:cNvSpPr>
          <p:nvPr/>
        </p:nvSpPr>
        <p:spPr bwMode="auto">
          <a:xfrm>
            <a:off x="931863" y="0"/>
            <a:ext cx="8212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2000" b="1" dirty="0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sz="2000" b="1" dirty="0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города Ржева </a:t>
            </a:r>
            <a:r>
              <a:rPr lang="ru-RU" sz="2000" b="1" dirty="0" smtClean="0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20</a:t>
            </a:r>
            <a:r>
              <a:rPr lang="en-US" sz="2000" b="1" dirty="0" smtClean="0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5 </a:t>
            </a:r>
            <a:r>
              <a:rPr lang="ru-RU" sz="2000" b="1" dirty="0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2016 годы, </a:t>
            </a:r>
            <a:r>
              <a:rPr lang="ru-RU" sz="2000" b="1" dirty="0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99537" name="Group 145"/>
          <p:cNvGraphicFramePr>
            <a:graphicFrameLocks noGrp="1"/>
          </p:cNvGraphicFramePr>
          <p:nvPr/>
        </p:nvGraphicFramePr>
        <p:xfrm>
          <a:off x="250824" y="785791"/>
          <a:ext cx="8678893" cy="5715042"/>
        </p:xfrm>
        <a:graphic>
          <a:graphicData uri="http://schemas.openxmlformats.org/drawingml/2006/table">
            <a:tbl>
              <a:tblPr/>
              <a:tblGrid>
                <a:gridCol w="2274374"/>
                <a:gridCol w="958019"/>
                <a:gridCol w="1516864"/>
                <a:gridCol w="1516864"/>
                <a:gridCol w="1206386"/>
                <a:gridCol w="1206386"/>
              </a:tblGrid>
              <a:tr h="138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201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бюджет)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(решение Ржевской городской Думы №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25.12.201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(решение Ржевской городской Думы №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25.12.201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ред.от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.12.201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уточненного плана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76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854 899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790 752,7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1 112 090,5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1 036 536,6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93,2%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370 190,9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372 143,0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373 055,3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376 995,7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101,1%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без доп. норматива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320 304,3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323 168,8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324 081,3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330 571,4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102%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484 708,6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418 609,7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739 035,2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659 540,9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89,2%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субсидии на выравнивание)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40 845,2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65 256,0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76 602,0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76 602,0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средства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443 124,3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351 953,7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660 093,4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580 889,1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88%</a:t>
                      </a:r>
                      <a:endParaRPr lang="ru-RU" sz="1400" b="0" i="1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иной деятельности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2 339,8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2 049,8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87,6%</a:t>
                      </a:r>
                      <a:endParaRPr lang="ru-RU" sz="1400" b="0" i="1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845 188,7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798 468,9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1 120 543,1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1 022 418,6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91,2%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МБ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385 389,6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441 768,2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449 144,4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423 232,7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94,2%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436 906,6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348 345,4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626 583,2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559 346,2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89,3%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ФБ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19 103,2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3 608,3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39 048,8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34 419,6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88,2%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от ПД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3 789,3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4 747,0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5 766,8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5 420,1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94%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Дефицит(-)Профицит(+)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+9 710,8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-7 716,2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-8 452,6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+14 188,0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067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0"/>
            <a:ext cx="663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Заголовок 2"/>
          <p:cNvSpPr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Основные параметры бюджета города Ржева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за 2015-2016 годы</a:t>
            </a:r>
          </a:p>
        </p:txBody>
      </p:sp>
      <p:graphicFrame>
        <p:nvGraphicFramePr>
          <p:cNvPr id="162819" name="Object 8" descr="640px-Ржевский_краеведческий_музей_с_моста"/>
          <p:cNvGraphicFramePr>
            <a:graphicFrameLocks noChangeAspect="1"/>
          </p:cNvGraphicFramePr>
          <p:nvPr/>
        </p:nvGraphicFramePr>
        <p:xfrm>
          <a:off x="0" y="714356"/>
          <a:ext cx="9144000" cy="6143643"/>
        </p:xfrm>
        <a:graphic>
          <a:graphicData uri="http://schemas.openxmlformats.org/presentationml/2006/ole">
            <p:oleObj spid="_x0000_s162819" name="Диаграмма" r:id="rId4" imgW="8848745" imgH="5505570" progId="Excel.Chart.8">
              <p:embed/>
            </p:oleObj>
          </a:graphicData>
        </a:graphic>
      </p:graphicFrame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596188" y="620713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pic>
        <p:nvPicPr>
          <p:cNvPr id="162823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683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7" descr="51217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0800"/>
            <a:ext cx="8764587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A6C69464-FBD3-492D-80E2-DEAD09BE8324}" type="slidenum">
              <a:rPr lang="ru-RU" sz="1400">
                <a:latin typeface="+mn-lt"/>
                <a:cs typeface="+mn-cs"/>
              </a:rPr>
              <a:pPr algn="r">
                <a:defRPr/>
              </a:pPr>
              <a:t>17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64868" name="WordArt 8"/>
          <p:cNvSpPr>
            <a:spLocks noChangeArrowheads="1" noChangeShapeType="1" noTextEdit="1"/>
          </p:cNvSpPr>
          <p:nvPr/>
        </p:nvSpPr>
        <p:spPr bwMode="auto">
          <a:xfrm>
            <a:off x="827088" y="1484313"/>
            <a:ext cx="7561262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ru-RU" sz="4000" b="1" i="1" kern="10" spc="80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Доходы </a:t>
            </a:r>
          </a:p>
          <a:p>
            <a:pPr algn="ctr"/>
            <a:r>
              <a:rPr lang="ru-RU" sz="4000" b="1" i="1" kern="10" spc="80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бюджета города Ржева </a:t>
            </a:r>
          </a:p>
          <a:p>
            <a:pPr algn="ctr"/>
            <a:r>
              <a:rPr lang="ru-RU" sz="4000" b="1" i="1" kern="10" spc="80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за 2016 год</a:t>
            </a:r>
          </a:p>
        </p:txBody>
      </p:sp>
      <p:pic>
        <p:nvPicPr>
          <p:cNvPr id="164869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539750" y="333375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Прямоугольник 12"/>
          <p:cNvSpPr>
            <a:spLocks noChangeArrowheads="1"/>
          </p:cNvSpPr>
          <p:nvPr/>
        </p:nvSpPr>
        <p:spPr bwMode="auto">
          <a:xfrm>
            <a:off x="1619250" y="620713"/>
            <a:ext cx="5543550" cy="436562"/>
          </a:xfrm>
          <a:prstGeom prst="rect">
            <a:avLst/>
          </a:prstGeom>
          <a:solidFill>
            <a:srgbClr val="99CCFF">
              <a:alpha val="36862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0802" tIns="45430" rIns="90802" bIns="45430" anchor="ctr" anchorCtr="1">
            <a:spAutoFit/>
          </a:bodyPr>
          <a:lstStyle/>
          <a:p>
            <a:pPr algn="ctr"/>
            <a:r>
              <a:rPr lang="ru-RU" sz="2200" b="1">
                <a:solidFill>
                  <a:srgbClr val="3333CC"/>
                </a:solidFill>
                <a:latin typeface="Georgia" pitchFamily="18" charset="0"/>
              </a:rPr>
              <a:t>Доходы бюджета города Ржева</a:t>
            </a:r>
          </a:p>
        </p:txBody>
      </p:sp>
      <p:sp>
        <p:nvSpPr>
          <p:cNvPr id="166915" name="Line 32"/>
          <p:cNvSpPr>
            <a:spLocks noChangeShapeType="1"/>
          </p:cNvSpPr>
          <p:nvPr/>
        </p:nvSpPr>
        <p:spPr bwMode="auto">
          <a:xfrm>
            <a:off x="6372225" y="1989138"/>
            <a:ext cx="433388" cy="2159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16" name="Line 32"/>
          <p:cNvSpPr>
            <a:spLocks noChangeShapeType="1"/>
          </p:cNvSpPr>
          <p:nvPr/>
        </p:nvSpPr>
        <p:spPr bwMode="auto">
          <a:xfrm>
            <a:off x="4427538" y="1916113"/>
            <a:ext cx="0" cy="3587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17" name="Line 32"/>
          <p:cNvSpPr>
            <a:spLocks noChangeShapeType="1"/>
          </p:cNvSpPr>
          <p:nvPr/>
        </p:nvSpPr>
        <p:spPr bwMode="auto">
          <a:xfrm flipH="1">
            <a:off x="1835150" y="1989138"/>
            <a:ext cx="360363" cy="2159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18" name="Прямоугольник 12"/>
          <p:cNvSpPr>
            <a:spLocks noChangeArrowheads="1"/>
          </p:cNvSpPr>
          <p:nvPr/>
        </p:nvSpPr>
        <p:spPr bwMode="auto">
          <a:xfrm>
            <a:off x="2124075" y="1557338"/>
            <a:ext cx="4608513" cy="373062"/>
          </a:xfrm>
          <a:prstGeom prst="rect">
            <a:avLst/>
          </a:prstGeom>
          <a:solidFill>
            <a:srgbClr val="CCFFCC">
              <a:alpha val="36862"/>
            </a:srgbClr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>
                <a:solidFill>
                  <a:schemeClr val="hlink"/>
                </a:solidFill>
                <a:latin typeface="Georgia" pitchFamily="18" charset="0"/>
              </a:rPr>
              <a:t>формируются в соответствии</a:t>
            </a:r>
            <a:r>
              <a:rPr lang="ru-RU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с</a:t>
            </a:r>
            <a:endParaRPr lang="ru-RU" sz="240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66919" name="Прямоугольник 12"/>
          <p:cNvSpPr>
            <a:spLocks noChangeArrowheads="1"/>
          </p:cNvSpPr>
          <p:nvPr/>
        </p:nvSpPr>
        <p:spPr bwMode="auto">
          <a:xfrm>
            <a:off x="2843213" y="4581525"/>
            <a:ext cx="3241675" cy="373063"/>
          </a:xfrm>
          <a:prstGeom prst="rect">
            <a:avLst/>
          </a:prstGeom>
          <a:solidFill>
            <a:srgbClr val="C0C0C0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>
                <a:solidFill>
                  <a:schemeClr val="hlink"/>
                </a:solidFill>
                <a:latin typeface="Georgia" pitchFamily="18" charset="0"/>
              </a:rPr>
              <a:t>на основе</a:t>
            </a:r>
            <a:endParaRPr lang="ru-RU" sz="200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66920" name="Line 32"/>
          <p:cNvSpPr>
            <a:spLocks noChangeShapeType="1"/>
          </p:cNvSpPr>
          <p:nvPr/>
        </p:nvSpPr>
        <p:spPr bwMode="auto">
          <a:xfrm flipH="1">
            <a:off x="1547813" y="4941888"/>
            <a:ext cx="1295400" cy="360362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1" name="Line 32"/>
          <p:cNvSpPr>
            <a:spLocks noChangeShapeType="1"/>
          </p:cNvSpPr>
          <p:nvPr/>
        </p:nvSpPr>
        <p:spPr bwMode="auto">
          <a:xfrm>
            <a:off x="4500563" y="5013325"/>
            <a:ext cx="0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2" name="Line 32"/>
          <p:cNvSpPr>
            <a:spLocks noChangeShapeType="1"/>
          </p:cNvSpPr>
          <p:nvPr/>
        </p:nvSpPr>
        <p:spPr bwMode="auto">
          <a:xfrm>
            <a:off x="6084888" y="4941888"/>
            <a:ext cx="1439862" cy="360362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3" name="AutoShape 18"/>
          <p:cNvSpPr>
            <a:spLocks noChangeArrowheads="1"/>
          </p:cNvSpPr>
          <p:nvPr/>
        </p:nvSpPr>
        <p:spPr bwMode="auto">
          <a:xfrm>
            <a:off x="250825" y="2276475"/>
            <a:ext cx="2738438" cy="503238"/>
          </a:xfrm>
          <a:prstGeom prst="roundRect">
            <a:avLst>
              <a:gd name="adj" fmla="val 16667"/>
            </a:avLst>
          </a:prstGeom>
          <a:solidFill>
            <a:srgbClr val="CCFFCC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>
                <a:latin typeface="Georgia" pitchFamily="18" charset="0"/>
              </a:rPr>
              <a:t>Бюджетным законодательством </a:t>
            </a:r>
          </a:p>
          <a:p>
            <a:pPr algn="ctr" defTabSz="914400"/>
            <a:r>
              <a:rPr lang="ru-RU" sz="1200">
                <a:latin typeface="Georgia" pitchFamily="18" charset="0"/>
              </a:rPr>
              <a:t>Российской Федерации</a:t>
            </a:r>
            <a:r>
              <a:rPr lang="ru-RU" sz="1200" b="1">
                <a:latin typeface="Georgia" pitchFamily="18" charset="0"/>
              </a:rPr>
              <a:t> </a:t>
            </a:r>
          </a:p>
        </p:txBody>
      </p:sp>
      <p:sp>
        <p:nvSpPr>
          <p:cNvPr id="166924" name="AutoShape 19"/>
          <p:cNvSpPr>
            <a:spLocks noChangeArrowheads="1"/>
          </p:cNvSpPr>
          <p:nvPr/>
        </p:nvSpPr>
        <p:spPr bwMode="auto">
          <a:xfrm>
            <a:off x="3132138" y="2276475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CCFFCC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200">
                <a:latin typeface="Georgia" pitchFamily="18" charset="0"/>
              </a:rPr>
              <a:t>Законодательством </a:t>
            </a:r>
          </a:p>
          <a:p>
            <a:pPr algn="ctr" defTabSz="914400"/>
            <a:r>
              <a:rPr lang="ru-RU" sz="1200">
                <a:latin typeface="Georgia" pitchFamily="18" charset="0"/>
              </a:rPr>
              <a:t>о налогах и сборах</a:t>
            </a:r>
            <a:r>
              <a:rPr lang="ru-RU" sz="1200" b="1">
                <a:latin typeface="Georgia" pitchFamily="18" charset="0"/>
              </a:rPr>
              <a:t> </a:t>
            </a:r>
          </a:p>
        </p:txBody>
      </p:sp>
      <p:sp>
        <p:nvSpPr>
          <p:cNvPr id="166925" name="AutoShape 20"/>
          <p:cNvSpPr>
            <a:spLocks noChangeArrowheads="1"/>
          </p:cNvSpPr>
          <p:nvPr/>
        </p:nvSpPr>
        <p:spPr bwMode="auto">
          <a:xfrm>
            <a:off x="6011863" y="2276475"/>
            <a:ext cx="2879725" cy="504825"/>
          </a:xfrm>
          <a:prstGeom prst="roundRect">
            <a:avLst>
              <a:gd name="adj" fmla="val 16667"/>
            </a:avLst>
          </a:prstGeom>
          <a:solidFill>
            <a:srgbClr val="CCFFCC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200">
                <a:latin typeface="Georgia" pitchFamily="18" charset="0"/>
              </a:rPr>
              <a:t>Законодательством об иных </a:t>
            </a:r>
          </a:p>
          <a:p>
            <a:pPr algn="ctr" defTabSz="914400"/>
            <a:r>
              <a:rPr lang="ru-RU" sz="1200">
                <a:latin typeface="Georgia" pitchFamily="18" charset="0"/>
              </a:rPr>
              <a:t>обязательных платежах</a:t>
            </a:r>
            <a:r>
              <a:rPr lang="ru-RU" sz="1200" b="1">
                <a:latin typeface="Georgia" pitchFamily="18" charset="0"/>
              </a:rPr>
              <a:t> </a:t>
            </a:r>
          </a:p>
        </p:txBody>
      </p:sp>
      <p:sp>
        <p:nvSpPr>
          <p:cNvPr id="166926" name="AutoShape 21"/>
          <p:cNvSpPr>
            <a:spLocks noChangeArrowheads="1"/>
          </p:cNvSpPr>
          <p:nvPr/>
        </p:nvSpPr>
        <p:spPr bwMode="auto">
          <a:xfrm>
            <a:off x="179388" y="5373688"/>
            <a:ext cx="2879725" cy="719137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i="1"/>
              <a:t>Показателей  прогноза </a:t>
            </a:r>
          </a:p>
          <a:p>
            <a:pPr algn="ctr" defTabSz="914400"/>
            <a:r>
              <a:rPr lang="ru-RU" sz="1200" i="1"/>
              <a:t>социально-экономического </a:t>
            </a:r>
          </a:p>
          <a:p>
            <a:pPr algn="ctr" defTabSz="914400"/>
            <a:r>
              <a:rPr lang="ru-RU" sz="1200" i="1"/>
              <a:t>развития города Ржева</a:t>
            </a:r>
          </a:p>
        </p:txBody>
      </p:sp>
      <p:sp>
        <p:nvSpPr>
          <p:cNvPr id="166927" name="AutoShape 22"/>
          <p:cNvSpPr>
            <a:spLocks noChangeArrowheads="1"/>
          </p:cNvSpPr>
          <p:nvPr/>
        </p:nvSpPr>
        <p:spPr bwMode="auto">
          <a:xfrm>
            <a:off x="3203575" y="5373688"/>
            <a:ext cx="2881313" cy="719137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i="1"/>
              <a:t>Прогнозных расчетов, </a:t>
            </a:r>
          </a:p>
          <a:p>
            <a:pPr algn="ctr" defTabSz="914400"/>
            <a:r>
              <a:rPr lang="ru-RU" sz="1200" i="1"/>
              <a:t>предоставленных главными </a:t>
            </a:r>
          </a:p>
          <a:p>
            <a:pPr algn="ctr" defTabSz="914400"/>
            <a:r>
              <a:rPr lang="ru-RU" sz="1200" i="1"/>
              <a:t>администраторами доходов </a:t>
            </a:r>
          </a:p>
          <a:p>
            <a:pPr algn="ctr" defTabSz="914400"/>
            <a:r>
              <a:rPr lang="ru-RU" sz="1200" i="1"/>
              <a:t>бюджета города Ржева</a:t>
            </a:r>
          </a:p>
        </p:txBody>
      </p:sp>
      <p:sp>
        <p:nvSpPr>
          <p:cNvPr id="166928" name="AutoShape 23"/>
          <p:cNvSpPr>
            <a:spLocks noChangeArrowheads="1"/>
          </p:cNvSpPr>
          <p:nvPr/>
        </p:nvSpPr>
        <p:spPr bwMode="auto">
          <a:xfrm>
            <a:off x="6227763" y="5373688"/>
            <a:ext cx="2627312" cy="719137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i="1"/>
              <a:t>Показателей статистической </a:t>
            </a:r>
          </a:p>
          <a:p>
            <a:pPr algn="ctr" defTabSz="914400"/>
            <a:r>
              <a:rPr lang="ru-RU" sz="1200" i="1"/>
              <a:t>и налоговой отчетности </a:t>
            </a:r>
          </a:p>
          <a:p>
            <a:pPr algn="ctr" defTabSz="914400"/>
            <a:r>
              <a:rPr lang="ru-RU" sz="1200" i="1"/>
              <a:t>по городу Ржеву</a:t>
            </a:r>
          </a:p>
        </p:txBody>
      </p:sp>
      <p:pic>
        <p:nvPicPr>
          <p:cNvPr id="166929" name="Picture 20" descr="1309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97200"/>
            <a:ext cx="2736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0" name="Picture 25" descr="aSANT4GJpN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068638"/>
            <a:ext cx="23749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1" name="Picture 26" descr="21967_227x2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852738"/>
            <a:ext cx="25209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095AA5AF-F328-4A81-A30B-328B6D82A379}" type="slidenum">
              <a:rPr lang="ru-RU" sz="1400">
                <a:latin typeface="+mn-lt"/>
                <a:cs typeface="+mn-cs"/>
              </a:rPr>
              <a:pPr algn="r">
                <a:defRPr/>
              </a:pPr>
              <a:t>19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107950" y="981075"/>
            <a:ext cx="4319588" cy="517525"/>
          </a:xfrm>
          <a:prstGeom prst="rect">
            <a:avLst/>
          </a:prstGeom>
          <a:gradFill rotWithShape="1">
            <a:gsLst>
              <a:gs pos="0">
                <a:srgbClr val="669900">
                  <a:gamma/>
                  <a:tint val="20784"/>
                  <a:invGamma/>
                </a:srgbClr>
              </a:gs>
              <a:gs pos="100000">
                <a:srgbClr val="669900">
                  <a:alpha val="71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(ст.61.2 БК РФ)</a:t>
            </a:r>
          </a:p>
        </p:txBody>
      </p:sp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116013" y="260350"/>
            <a:ext cx="6840537" cy="396875"/>
          </a:xfrm>
          <a:prstGeom prst="rect">
            <a:avLst/>
          </a:prstGeom>
          <a:gradFill rotWithShape="1">
            <a:gsLst>
              <a:gs pos="0">
                <a:srgbClr val="339966">
                  <a:gamma/>
                  <a:tint val="1372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Доходы  бюджета  города  Ржева в 2016 году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107950" y="1628775"/>
            <a:ext cx="3095625" cy="4506913"/>
          </a:xfrm>
          <a:prstGeom prst="rect">
            <a:avLst/>
          </a:prstGeom>
          <a:gradFill rotWithShape="1">
            <a:gsLst>
              <a:gs pos="0">
                <a:srgbClr val="CCFF99">
                  <a:alpha val="28999"/>
                </a:srgbClr>
              </a:gs>
              <a:gs pos="100000">
                <a:srgbClr val="A0C878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800000"/>
                </a:solidFill>
                <a:latin typeface="Georgia" pitchFamily="18" charset="0"/>
              </a:rPr>
              <a:t>Доходы в виде отчислений</a:t>
            </a:r>
            <a:r>
              <a:rPr lang="ru-RU" sz="1200" b="1">
                <a:latin typeface="Georgia" pitchFamily="18" charset="0"/>
              </a:rPr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от федеральных и региональных налогов и сборов</a:t>
            </a:r>
            <a:r>
              <a:rPr lang="ru-RU" sz="1200" b="1">
                <a:latin typeface="Georgia" pitchFamily="18" charset="0"/>
              </a:rPr>
              <a:t> </a:t>
            </a:r>
            <a:r>
              <a:rPr lang="ru-RU" sz="1200" b="1">
                <a:solidFill>
                  <a:srgbClr val="800000"/>
                </a:solidFill>
                <a:latin typeface="Georgia" pitchFamily="18" charset="0"/>
              </a:rPr>
              <a:t>по нормативам, установленным бюджетным законодательством</a:t>
            </a:r>
            <a:r>
              <a:rPr lang="ru-RU" sz="1200" b="1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500" b="1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Налога на доходы физических лиц </a:t>
            </a: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(по нормативу 21,55%);</a:t>
            </a:r>
          </a:p>
          <a:p>
            <a:pPr eaLnBrk="0" hangingPunct="0">
              <a:defRPr/>
            </a:pPr>
            <a:endParaRPr lang="ru-RU" sz="500" i="1">
              <a:solidFill>
                <a:srgbClr val="8000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Доходов от уплаты акцизов на дизельное топливо, маторные масла, автомобильный и прямогонный бензин</a:t>
            </a: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нормативу 0,088%);</a:t>
            </a:r>
          </a:p>
          <a:p>
            <a:pPr eaLnBrk="0" hangingPunct="0">
              <a:defRPr/>
            </a:pPr>
            <a:endParaRPr lang="ru-RU" sz="500" i="1">
              <a:solidFill>
                <a:srgbClr val="80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По нормативу — 100%: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Единого налога на вмененный доход для отдельных видов деятельности,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Единого сельскохозяйственного налога,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Налога, взимаемого в связи с применением патентной системы налогообложения,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Государственной пошлины</a:t>
            </a:r>
          </a:p>
          <a:p>
            <a:pPr eaLnBrk="0" hangingPunct="0">
              <a:buFontTx/>
              <a:buChar char="•"/>
              <a:defRPr/>
            </a:pPr>
            <a:endParaRPr lang="ru-RU" sz="500" i="1">
              <a:latin typeface="Georgia" pitchFamily="18" charset="0"/>
            </a:endParaRPr>
          </a:p>
          <a:p>
            <a:pPr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По нормативу — 90%:</a:t>
            </a:r>
          </a:p>
          <a:p>
            <a:pPr>
              <a:buFontTx/>
              <a:buChar char="•"/>
              <a:defRPr/>
            </a:pPr>
            <a:r>
              <a:rPr lang="ru-RU" sz="1100" i="1"/>
              <a:t> Единого налога на вмененный доход для отдельных видов деятельности (за налоговые периоды, истекшие до 1 января 2011 года)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24075" y="836613"/>
            <a:ext cx="61198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124075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00563" y="620713"/>
            <a:ext cx="0" cy="21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4500563" y="981075"/>
            <a:ext cx="2808287" cy="5175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706"/>
                  <a:invGamma/>
                </a:schemeClr>
              </a:gs>
              <a:gs pos="100000">
                <a:schemeClr val="accent1">
                  <a:alpha val="7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(ст.62 БК РФ)</a:t>
            </a: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7343775" y="981075"/>
            <a:ext cx="1692275" cy="671513"/>
          </a:xfrm>
          <a:prstGeom prst="rect">
            <a:avLst/>
          </a:prstGeom>
          <a:gradFill rotWithShape="1">
            <a:gsLst>
              <a:gs pos="0">
                <a:srgbClr val="FFFF66">
                  <a:alpha val="0"/>
                </a:srgbClr>
              </a:gs>
              <a:gs pos="100000">
                <a:srgbClr val="FFFF66">
                  <a:gamma/>
                  <a:shade val="5725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2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(ст.41 БК РФ</a:t>
            </a:r>
            <a:r>
              <a:rPr lang="ru-RU" sz="1200" b="1" i="1">
                <a:latin typeface="Georgia" pitchFamily="18" charset="0"/>
              </a:rPr>
              <a:t>)</a:t>
            </a: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3276600" y="1628775"/>
            <a:ext cx="1150938" cy="2446338"/>
          </a:xfrm>
          <a:prstGeom prst="rect">
            <a:avLst/>
          </a:prstGeom>
          <a:gradFill rotWithShape="1">
            <a:gsLst>
              <a:gs pos="0">
                <a:srgbClr val="CCFF99">
                  <a:alpha val="32001"/>
                </a:srgbClr>
              </a:gs>
              <a:gs pos="100000">
                <a:srgbClr val="88AA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Местные налоги</a:t>
            </a:r>
            <a:r>
              <a:rPr lang="ru-RU" sz="1100" b="1" dirty="0">
                <a:latin typeface="Georgia" pitchFamily="18" charset="0"/>
              </a:rPr>
              <a:t>,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800000"/>
                </a:solidFill>
                <a:latin typeface="Georgia" pitchFamily="18" charset="0"/>
              </a:rPr>
              <a:t>полностью зачисляемые</a:t>
            </a: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800000"/>
                </a:solidFill>
                <a:latin typeface="Georgia" pitchFamily="18" charset="0"/>
              </a:rPr>
              <a:t>в бюджет города</a:t>
            </a:r>
            <a:r>
              <a:rPr lang="ru-RU" sz="1100" b="1" dirty="0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500" b="1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dirty="0">
                <a:latin typeface="Georgia" pitchFamily="18" charset="0"/>
              </a:rPr>
              <a:t> </a:t>
            </a:r>
            <a:r>
              <a:rPr lang="ru-RU" sz="1100" i="1" dirty="0">
                <a:latin typeface="Georgia" pitchFamily="18" charset="0"/>
              </a:rPr>
              <a:t>Налог на имущество физических лиц;</a:t>
            </a:r>
          </a:p>
          <a:p>
            <a:pPr eaLnBrk="0" hangingPunct="0">
              <a:buFontTx/>
              <a:buChar char="•"/>
              <a:defRPr/>
            </a:pPr>
            <a:endParaRPr lang="ru-RU" sz="500" i="1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Земельный налог</a:t>
            </a:r>
          </a:p>
        </p:txBody>
      </p:sp>
      <p:cxnSp>
        <p:nvCxnSpPr>
          <p:cNvPr id="6" name="Прямая соединительная линия 17"/>
          <p:cNvCxnSpPr/>
          <p:nvPr/>
        </p:nvCxnSpPr>
        <p:spPr>
          <a:xfrm>
            <a:off x="1692275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7"/>
          <p:cNvCxnSpPr/>
          <p:nvPr/>
        </p:nvCxnSpPr>
        <p:spPr>
          <a:xfrm>
            <a:off x="3851275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5"/>
          <p:cNvCxnSpPr/>
          <p:nvPr/>
        </p:nvCxnSpPr>
        <p:spPr>
          <a:xfrm flipV="1">
            <a:off x="8243888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2463" name="Прямоугольник 12"/>
          <p:cNvSpPr>
            <a:spLocks noChangeArrowheads="1"/>
          </p:cNvSpPr>
          <p:nvPr/>
        </p:nvSpPr>
        <p:spPr bwMode="auto">
          <a:xfrm>
            <a:off x="4500563" y="1643062"/>
            <a:ext cx="2808287" cy="52149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3725"/>
                  <a:invGamma/>
                </a:schemeClr>
              </a:gs>
              <a:gs pos="100000">
                <a:schemeClr val="accent1">
                  <a:alpha val="41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100" i="1" dirty="0"/>
              <a:t> </a:t>
            </a:r>
            <a:r>
              <a:rPr lang="ru-RU" sz="1100" i="1" dirty="0">
                <a:latin typeface="Georgia" pitchFamily="18" charset="0"/>
              </a:rPr>
              <a:t>Плата за негативное воздействие на окружающую среду</a:t>
            </a: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(по нормативу 55%);</a:t>
            </a:r>
          </a:p>
          <a:p>
            <a:pPr>
              <a:defRPr/>
            </a:pPr>
            <a:endParaRPr lang="ru-RU" sz="500" i="1" dirty="0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Штрафы за нарушение законодательства о налогах и сборах и административные правонарушения в области налогов и сборов </a:t>
            </a: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(по нормативу 50%);</a:t>
            </a:r>
          </a:p>
          <a:p>
            <a:pPr>
              <a:defRPr/>
            </a:pPr>
            <a:endParaRPr lang="ru-RU" sz="500" i="1" dirty="0">
              <a:solidFill>
                <a:srgbClr val="80000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По нормативу — 100%:</a:t>
            </a:r>
            <a:endParaRPr lang="ru-RU" sz="1100" dirty="0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</a:t>
            </a:r>
            <a:r>
              <a:rPr lang="ru-RU" sz="1100" i="1" dirty="0"/>
              <a:t>Доходы от арендной платы за землю;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сдачи в аренду имущества в муниципальной собственности;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перечисления части прибыли муниципальных унитарных предприятий; 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продажи муниципального имущества;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продажи земли;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Прочие штрафы, санкции, возмещение ущерба;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Прочие неналоговые доходы</a:t>
            </a:r>
          </a:p>
        </p:txBody>
      </p:sp>
      <p:cxnSp>
        <p:nvCxnSpPr>
          <p:cNvPr id="10" name="Прямая соединительная линия 17"/>
          <p:cNvCxnSpPr/>
          <p:nvPr/>
        </p:nvCxnSpPr>
        <p:spPr>
          <a:xfrm>
            <a:off x="5795963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380288" y="1773238"/>
            <a:ext cx="1655762" cy="2792412"/>
          </a:xfrm>
          <a:prstGeom prst="rect">
            <a:avLst/>
          </a:prstGeom>
          <a:gradFill rotWithShape="1">
            <a:gsLst>
              <a:gs pos="0">
                <a:srgbClr val="B8B400">
                  <a:gamma/>
                  <a:tint val="20784"/>
                  <a:invGamma/>
                </a:srgbClr>
              </a:gs>
              <a:gs pos="100000">
                <a:srgbClr val="B8B4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100" b="1"/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Межбюджетные трансферты  (МБТ):</a:t>
            </a:r>
          </a:p>
          <a:p>
            <a:pPr>
              <a:defRPr/>
            </a:pPr>
            <a:r>
              <a:rPr lang="ru-RU" sz="1100">
                <a:latin typeface="Georgia" pitchFamily="18" charset="0"/>
              </a:rPr>
              <a:t>— </a:t>
            </a:r>
            <a:r>
              <a:rPr lang="ru-RU" sz="1100" i="1">
                <a:latin typeface="Georgia" pitchFamily="18" charset="0"/>
              </a:rPr>
              <a:t>дотации,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субсидии,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субвенции,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иные межбюджетные трансферты;</a:t>
            </a:r>
          </a:p>
          <a:p>
            <a:pPr>
              <a:defRPr/>
            </a:pPr>
            <a:endParaRPr lang="ru-RU" sz="500" i="1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b="1">
                <a:latin typeface="Georgia" pitchFamily="18" charset="0"/>
              </a:rPr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 от физических и юридических лиц</a:t>
            </a:r>
            <a:r>
              <a:rPr lang="ru-RU" sz="1100" b="1">
                <a:latin typeface="Georgia" pitchFamily="18" charset="0"/>
              </a:rPr>
              <a:t> </a:t>
            </a:r>
            <a:r>
              <a:rPr lang="ru-RU" sz="1100" i="1">
                <a:latin typeface="Georgia" pitchFamily="18" charset="0"/>
              </a:rPr>
              <a:t>(добровольные пожертвования)</a:t>
            </a:r>
            <a:endParaRPr lang="ru-RU" sz="1100" i="1"/>
          </a:p>
        </p:txBody>
      </p:sp>
      <p:cxnSp>
        <p:nvCxnSpPr>
          <p:cNvPr id="12" name="Прямая соединительная линия 17"/>
          <p:cNvCxnSpPr/>
          <p:nvPr/>
        </p:nvCxnSpPr>
        <p:spPr>
          <a:xfrm>
            <a:off x="8243888" y="1628775"/>
            <a:ext cx="0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5"/>
          <p:cNvCxnSpPr/>
          <p:nvPr/>
        </p:nvCxnSpPr>
        <p:spPr>
          <a:xfrm flipV="1">
            <a:off x="5795963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7" descr="918-F"/>
          <p:cNvPicPr>
            <a:picLocks noChangeAspect="1" noChangeArrowheads="1"/>
          </p:cNvPicPr>
          <p:nvPr/>
        </p:nvPicPr>
        <p:blipFill>
          <a:blip r:embed="rId3">
            <a:lum bright="20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F04EC495-7623-472F-9C1D-566D5E5F8F5D}" type="slidenum">
              <a:rPr lang="ru-RU" sz="1400">
                <a:latin typeface="+mn-lt"/>
                <a:cs typeface="+mn-cs"/>
              </a:rPr>
              <a:pPr algn="r">
                <a:defRPr/>
              </a:pPr>
              <a:t>2</a:t>
            </a:fld>
            <a:endParaRPr lang="ru-RU" sz="1400" dirty="0">
              <a:latin typeface="+mn-lt"/>
              <a:cs typeface="+mn-cs"/>
            </a:endParaRPr>
          </a:p>
        </p:txBody>
      </p:sp>
      <p:pic>
        <p:nvPicPr>
          <p:cNvPr id="133123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539750" y="404813"/>
            <a:ext cx="790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WordArt 10"/>
          <p:cNvSpPr>
            <a:spLocks noChangeArrowheads="1" noChangeShapeType="1" noTextEdit="1"/>
          </p:cNvSpPr>
          <p:nvPr/>
        </p:nvSpPr>
        <p:spPr bwMode="auto">
          <a:xfrm>
            <a:off x="2268538" y="1916113"/>
            <a:ext cx="45354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Вводная часть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2754" name="Object 2" descr="30284239"/>
          <p:cNvGraphicFramePr>
            <a:graphicFrameLocks noChangeAspect="1"/>
          </p:cNvGraphicFramePr>
          <p:nvPr/>
        </p:nvGraphicFramePr>
        <p:xfrm>
          <a:off x="0" y="692150"/>
          <a:ext cx="9144000" cy="6165850"/>
        </p:xfrm>
        <a:graphic>
          <a:graphicData uri="http://schemas.openxmlformats.org/presentationml/2006/ole">
            <p:oleObj spid="_x0000_s2122754" name="Диаграмма" r:id="rId4" imgW="8524959" imgH="4810065" progId="MSGraph.Chart.8">
              <p:embed followColorScheme="full"/>
            </p:oleObj>
          </a:graphicData>
        </a:graphic>
      </p:graphicFrame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0A217F12-8E56-48B6-B455-47E7983463A6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2122756" name="Rectangle 11"/>
          <p:cNvSpPr>
            <a:spLocks noChangeArrowheads="1"/>
          </p:cNvSpPr>
          <p:nvPr/>
        </p:nvSpPr>
        <p:spPr bwMode="auto">
          <a:xfrm>
            <a:off x="0" y="438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620713"/>
            <a:ext cx="1228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2122758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22759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22760" name="Rectangle 17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22761" name="Заголовок 2"/>
          <p:cNvSpPr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Исполнение доходов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бюджета города Ржева за 2016 год</a:t>
            </a:r>
          </a:p>
        </p:txBody>
      </p:sp>
      <p:pic>
        <p:nvPicPr>
          <p:cNvPr id="2122762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Номер слайда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7CDEAC2C-02D3-4DA2-AC89-4C236ABE5C7E}" type="slidenum">
              <a:rPr lang="ru-RU" sz="1400">
                <a:solidFill>
                  <a:srgbClr val="000000"/>
                </a:solidFill>
                <a:latin typeface="+mn-lt"/>
                <a:cs typeface="+mn-cs"/>
              </a:rPr>
              <a:pPr algn="r">
                <a:defRPr/>
              </a:pPr>
              <a:t>21</a:t>
            </a:fld>
            <a:endParaRPr lang="ru-RU" sz="1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3306" y="1931428"/>
            <a:ext cx="5015961" cy="3819161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2400000"/>
            </a:lightRig>
          </a:scene3d>
          <a:sp3d>
            <a:bevelT w="114300" h="63500"/>
            <a:bevelB h="1206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47256</a:t>
            </a:r>
          </a:p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127878" name="Овал 5"/>
          <p:cNvGrpSpPr>
            <a:grpSpLocks/>
          </p:cNvGrpSpPr>
          <p:nvPr/>
        </p:nvGrpSpPr>
        <p:grpSpPr bwMode="auto">
          <a:xfrm>
            <a:off x="1187450" y="2205038"/>
            <a:ext cx="4032250" cy="3311525"/>
            <a:chOff x="887" y="1275"/>
            <a:chExt cx="2991" cy="1974"/>
          </a:xfrm>
        </p:grpSpPr>
        <p:pic>
          <p:nvPicPr>
            <p:cNvPr id="2127919" name="Овал 5"/>
            <p:cNvPicPr>
              <a:picLocks noChangeArrowheads="1"/>
            </p:cNvPicPr>
            <p:nvPr/>
          </p:nvPicPr>
          <p:blipFill>
            <a:blip r:embed="rId3">
              <a:lum bright="-28000"/>
              <a:grayscl/>
            </a:blip>
            <a:srcRect/>
            <a:stretch>
              <a:fillRect/>
            </a:stretch>
          </p:blipFill>
          <p:spPr bwMode="auto">
            <a:xfrm>
              <a:off x="887" y="1275"/>
              <a:ext cx="299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7920" name="Text Box 11"/>
            <p:cNvSpPr txBox="1">
              <a:spLocks noChangeArrowheads="1"/>
            </p:cNvSpPr>
            <p:nvPr/>
          </p:nvSpPr>
          <p:spPr bwMode="auto">
            <a:xfrm>
              <a:off x="1352" y="1577"/>
              <a:ext cx="2065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127879" name="Овал 6"/>
          <p:cNvGrpSpPr>
            <a:grpSpLocks/>
          </p:cNvGrpSpPr>
          <p:nvPr/>
        </p:nvGrpSpPr>
        <p:grpSpPr bwMode="auto">
          <a:xfrm>
            <a:off x="2051050" y="2636838"/>
            <a:ext cx="3124200" cy="2519362"/>
            <a:chOff x="1709" y="1386"/>
            <a:chExt cx="2150" cy="1678"/>
          </a:xfrm>
        </p:grpSpPr>
        <p:pic>
          <p:nvPicPr>
            <p:cNvPr id="2127917" name="Овал 6"/>
            <p:cNvPicPr>
              <a:picLocks noChangeArrowheads="1"/>
            </p:cNvPicPr>
            <p:nvPr/>
          </p:nvPicPr>
          <p:blipFill>
            <a:blip r:embed="rId4">
              <a:lum bright="2000" contrast="-8000"/>
            </a:blip>
            <a:srcRect/>
            <a:stretch>
              <a:fillRect/>
            </a:stretch>
          </p:blipFill>
          <p:spPr bwMode="auto">
            <a:xfrm>
              <a:off x="1709" y="1386"/>
              <a:ext cx="215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7918" name="Text Box 12"/>
            <p:cNvSpPr txBox="1">
              <a:spLocks noChangeArrowheads="1"/>
            </p:cNvSpPr>
            <p:nvPr/>
          </p:nvSpPr>
          <p:spPr bwMode="auto">
            <a:xfrm>
              <a:off x="2051" y="1646"/>
              <a:ext cx="1469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762" y="1233254"/>
            <a:ext cx="144016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ДОХОДЫ</a:t>
            </a:r>
          </a:p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ВСЕГО</a:t>
            </a:r>
          </a:p>
        </p:txBody>
      </p:sp>
      <p:grpSp>
        <p:nvGrpSpPr>
          <p:cNvPr id="2127883" name="TextBox 11"/>
          <p:cNvGrpSpPr>
            <a:grpSpLocks/>
          </p:cNvGrpSpPr>
          <p:nvPr/>
        </p:nvGrpSpPr>
        <p:grpSpPr bwMode="auto">
          <a:xfrm>
            <a:off x="3492500" y="5734050"/>
            <a:ext cx="1584325" cy="847725"/>
            <a:chOff x="837" y="3675"/>
            <a:chExt cx="1344" cy="534"/>
          </a:xfrm>
        </p:grpSpPr>
        <p:pic>
          <p:nvPicPr>
            <p:cNvPr id="2127915" name="TextBox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7" y="3675"/>
              <a:ext cx="134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876" y="3699"/>
              <a:ext cx="1266" cy="466"/>
            </a:xfrm>
            <a:prstGeom prst="rect">
              <a:avLst/>
            </a:prstGeom>
            <a:solidFill>
              <a:srgbClr val="B64340"/>
            </a:solidFill>
            <a:ln w="9525">
              <a:solidFill>
                <a:srgbClr val="AB372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Налоговые и неналоговые  </a:t>
              </a:r>
            </a:p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доходы</a:t>
              </a:r>
            </a:p>
          </p:txBody>
        </p:sp>
      </p:grpSp>
      <p:cxnSp>
        <p:nvCxnSpPr>
          <p:cNvPr id="2127884" name="Прямая со стрелкой 17"/>
          <p:cNvCxnSpPr>
            <a:cxnSpLocks noChangeShapeType="1"/>
          </p:cNvCxnSpPr>
          <p:nvPr/>
        </p:nvCxnSpPr>
        <p:spPr bwMode="auto">
          <a:xfrm flipH="1" flipV="1">
            <a:off x="3635375" y="4076700"/>
            <a:ext cx="685800" cy="1657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127885" name="TextBox 23"/>
          <p:cNvGrpSpPr>
            <a:grpSpLocks/>
          </p:cNvGrpSpPr>
          <p:nvPr/>
        </p:nvGrpSpPr>
        <p:grpSpPr bwMode="auto">
          <a:xfrm>
            <a:off x="1908175" y="908050"/>
            <a:ext cx="1800225" cy="635000"/>
            <a:chOff x="2584" y="710"/>
            <a:chExt cx="1118" cy="400"/>
          </a:xfrm>
        </p:grpSpPr>
        <p:pic>
          <p:nvPicPr>
            <p:cNvPr id="2127913" name="TextBox 23"/>
            <p:cNvPicPr>
              <a:picLocks noChangeArrowheads="1"/>
            </p:cNvPicPr>
            <p:nvPr/>
          </p:nvPicPr>
          <p:blipFill>
            <a:blip r:embed="rId6">
              <a:lum bright="-28000"/>
              <a:grayscl/>
            </a:blip>
            <a:srcRect/>
            <a:stretch>
              <a:fillRect/>
            </a:stretch>
          </p:blipFill>
          <p:spPr bwMode="auto">
            <a:xfrm>
              <a:off x="2584" y="710"/>
              <a:ext cx="1118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7" name="Text Box 25"/>
            <p:cNvSpPr txBox="1">
              <a:spLocks noChangeArrowheads="1"/>
            </p:cNvSpPr>
            <p:nvPr/>
          </p:nvSpPr>
          <p:spPr bwMode="auto">
            <a:xfrm>
              <a:off x="2626" y="734"/>
              <a:ext cx="1025" cy="326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Безвозмездные </a:t>
              </a:r>
            </a:p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поступления</a:t>
              </a:r>
            </a:p>
          </p:txBody>
        </p:sp>
      </p:grpSp>
      <p:cxnSp>
        <p:nvCxnSpPr>
          <p:cNvPr id="2127886" name="Прямая со стрелкой 25"/>
          <p:cNvCxnSpPr>
            <a:cxnSpLocks noChangeShapeType="1"/>
          </p:cNvCxnSpPr>
          <p:nvPr/>
        </p:nvCxnSpPr>
        <p:spPr bwMode="auto">
          <a:xfrm flipH="1">
            <a:off x="2195513" y="1557338"/>
            <a:ext cx="419100" cy="15573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Скругленный прямоугольник 4"/>
          <p:cNvSpPr/>
          <p:nvPr/>
        </p:nvSpPr>
        <p:spPr>
          <a:xfrm>
            <a:off x="3924300" y="2781300"/>
            <a:ext cx="1866900" cy="127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99060" rIns="99060" bIns="99060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2127888" name="TextBox 556037"/>
          <p:cNvSpPr txBox="1">
            <a:spLocks noChangeArrowheads="1"/>
          </p:cNvSpPr>
          <p:nvPr/>
        </p:nvSpPr>
        <p:spPr bwMode="auto">
          <a:xfrm>
            <a:off x="1116013" y="3141663"/>
            <a:ext cx="1484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659 540,9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 (63,6</a:t>
            </a:r>
            <a:r>
              <a:rPr lang="ru-RU" sz="1400" b="1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2127889" name="TextBox 556038"/>
          <p:cNvSpPr txBox="1">
            <a:spLocks noChangeArrowheads="1"/>
          </p:cNvSpPr>
          <p:nvPr/>
        </p:nvSpPr>
        <p:spPr bwMode="auto">
          <a:xfrm>
            <a:off x="114300" y="3716338"/>
            <a:ext cx="1265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1 036 536,6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(100</a:t>
            </a:r>
            <a:r>
              <a:rPr lang="ru-RU" sz="1400" b="1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2127890" name="TextBox 556041"/>
          <p:cNvSpPr txBox="1">
            <a:spLocks noChangeArrowheads="1"/>
          </p:cNvSpPr>
          <p:nvPr/>
        </p:nvSpPr>
        <p:spPr bwMode="auto">
          <a:xfrm>
            <a:off x="3059113" y="3500438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376 995,7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(36,4</a:t>
            </a:r>
            <a:r>
              <a:rPr lang="ru-RU" sz="1400" b="1">
                <a:solidFill>
                  <a:schemeClr val="bg1"/>
                </a:solidFill>
              </a:rPr>
              <a:t>%)</a:t>
            </a:r>
          </a:p>
        </p:txBody>
      </p:sp>
      <p:grpSp>
        <p:nvGrpSpPr>
          <p:cNvPr id="2127891" name="Штриховая стрелка вправо 30"/>
          <p:cNvGrpSpPr>
            <a:grpSpLocks/>
          </p:cNvGrpSpPr>
          <p:nvPr/>
        </p:nvGrpSpPr>
        <p:grpSpPr bwMode="auto">
          <a:xfrm>
            <a:off x="3708400" y="620713"/>
            <a:ext cx="1943100" cy="1368425"/>
            <a:chOff x="3663" y="795"/>
            <a:chExt cx="553" cy="230"/>
          </a:xfrm>
        </p:grpSpPr>
        <p:pic>
          <p:nvPicPr>
            <p:cNvPr id="2127911" name="Штриховая стрелка вправо 30"/>
            <p:cNvPicPr>
              <a:picLocks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3663" y="795"/>
              <a:ext cx="5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8699" name="Text Box 29"/>
            <p:cNvSpPr txBox="1">
              <a:spLocks noChangeArrowheads="1"/>
            </p:cNvSpPr>
            <p:nvPr/>
          </p:nvSpPr>
          <p:spPr bwMode="auto">
            <a:xfrm>
              <a:off x="3725" y="869"/>
              <a:ext cx="425" cy="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 том числе от других бюджетов:</a:t>
              </a:r>
            </a:p>
          </p:txBody>
        </p:sp>
      </p:grpSp>
      <p:cxnSp>
        <p:nvCxnSpPr>
          <p:cNvPr id="2127892" name="Прямая со стрелкой 25"/>
          <p:cNvCxnSpPr>
            <a:cxnSpLocks noChangeShapeType="1"/>
          </p:cNvCxnSpPr>
          <p:nvPr/>
        </p:nvCxnSpPr>
        <p:spPr bwMode="auto">
          <a:xfrm flipH="1">
            <a:off x="755650" y="1828800"/>
            <a:ext cx="349250" cy="1889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127893" name="Овал 556036"/>
          <p:cNvGrpSpPr>
            <a:grpSpLocks/>
          </p:cNvGrpSpPr>
          <p:nvPr/>
        </p:nvGrpSpPr>
        <p:grpSpPr bwMode="auto">
          <a:xfrm>
            <a:off x="5724525" y="908050"/>
            <a:ext cx="2808288" cy="936625"/>
            <a:chOff x="4320" y="2707"/>
            <a:chExt cx="1106" cy="584"/>
          </a:xfrm>
        </p:grpSpPr>
        <p:pic>
          <p:nvPicPr>
            <p:cNvPr id="2127909" name="Овал 556036"/>
            <p:cNvPicPr>
              <a:picLocks noChangeArrowheads="1"/>
            </p:cNvPicPr>
            <p:nvPr/>
          </p:nvPicPr>
          <p:blipFill>
            <a:blip r:embed="rId8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Дотации </a:t>
              </a:r>
            </a:p>
            <a:p>
              <a:pPr algn="ctr">
                <a:defRPr/>
              </a:pPr>
              <a:r>
                <a:rPr lang="ru-RU" sz="1100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на сбалансированность бюджета</a:t>
              </a:r>
            </a:p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76 602</a:t>
              </a:r>
            </a:p>
          </p:txBody>
        </p:sp>
      </p:grpSp>
      <p:grpSp>
        <p:nvGrpSpPr>
          <p:cNvPr id="2127894" name="Овал 556036"/>
          <p:cNvGrpSpPr>
            <a:grpSpLocks/>
          </p:cNvGrpSpPr>
          <p:nvPr/>
        </p:nvGrpSpPr>
        <p:grpSpPr bwMode="auto">
          <a:xfrm>
            <a:off x="5580063" y="1844675"/>
            <a:ext cx="3240087" cy="1071563"/>
            <a:chOff x="4320" y="2707"/>
            <a:chExt cx="1106" cy="584"/>
          </a:xfrm>
        </p:grpSpPr>
        <p:pic>
          <p:nvPicPr>
            <p:cNvPr id="2127907" name="Овал 556036"/>
            <p:cNvPicPr>
              <a:picLocks noChangeArrowheads="1"/>
            </p:cNvPicPr>
            <p:nvPr/>
          </p:nvPicPr>
          <p:blipFill>
            <a:blip r:embed="rId8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Субсидии </a:t>
              </a:r>
            </a:p>
            <a:p>
              <a:pPr algn="ctr">
                <a:defRPr/>
              </a:pPr>
              <a:r>
                <a:rPr lang="ru-RU" sz="1100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на софинансирование расходных обязательств по вопросам местного значения</a:t>
              </a:r>
            </a:p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47 220,5</a:t>
              </a:r>
            </a:p>
          </p:txBody>
        </p:sp>
      </p:grpSp>
      <p:grpSp>
        <p:nvGrpSpPr>
          <p:cNvPr id="2127895" name="Овал 556036"/>
          <p:cNvGrpSpPr>
            <a:grpSpLocks/>
          </p:cNvGrpSpPr>
          <p:nvPr/>
        </p:nvGrpSpPr>
        <p:grpSpPr bwMode="auto">
          <a:xfrm>
            <a:off x="5292725" y="2924175"/>
            <a:ext cx="3851275" cy="1368425"/>
            <a:chOff x="4320" y="2707"/>
            <a:chExt cx="1106" cy="584"/>
          </a:xfrm>
        </p:grpSpPr>
        <p:pic>
          <p:nvPicPr>
            <p:cNvPr id="2127905" name="Овал 556036"/>
            <p:cNvPicPr>
              <a:picLocks noChangeArrowheads="1"/>
            </p:cNvPicPr>
            <p:nvPr/>
          </p:nvPicPr>
          <p:blipFill>
            <a:blip r:embed="rId8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Субвенции </a:t>
              </a:r>
            </a:p>
            <a:p>
              <a:pPr algn="ctr">
                <a:defRPr/>
              </a:pPr>
              <a:r>
                <a:rPr lang="ru-RU" sz="1100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для выполнения госполномочий РФ и субъектов РФ, переданных для осуществления органу местного самоуправления</a:t>
              </a:r>
            </a:p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362 476,8</a:t>
              </a:r>
            </a:p>
          </p:txBody>
        </p:sp>
      </p:grpSp>
      <p:grpSp>
        <p:nvGrpSpPr>
          <p:cNvPr id="2127896" name="Овал 556036"/>
          <p:cNvGrpSpPr>
            <a:grpSpLocks/>
          </p:cNvGrpSpPr>
          <p:nvPr/>
        </p:nvGrpSpPr>
        <p:grpSpPr bwMode="auto">
          <a:xfrm>
            <a:off x="5435600" y="4221163"/>
            <a:ext cx="3708400" cy="1655762"/>
            <a:chOff x="4320" y="2707"/>
            <a:chExt cx="1106" cy="584"/>
          </a:xfrm>
        </p:grpSpPr>
        <p:pic>
          <p:nvPicPr>
            <p:cNvPr id="2127903" name="Овал 556036"/>
            <p:cNvPicPr>
              <a:picLocks noChangeArrowheads="1"/>
            </p:cNvPicPr>
            <p:nvPr/>
          </p:nvPicPr>
          <p:blipFill>
            <a:blip r:embed="rId8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39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Иные межбюджетные трансферты </a:t>
              </a:r>
            </a:p>
            <a:p>
              <a:pPr algn="ctr">
                <a:defRPr/>
              </a:pPr>
              <a:r>
                <a:rPr lang="ru-RU" sz="11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в соответствии с законами субъектов РФ и иными нормативно-правовыми актами органов госвласти субъектов РФ</a:t>
              </a:r>
            </a:p>
            <a:p>
              <a:pPr algn="ctr">
                <a:defRPr/>
              </a:pPr>
              <a:r>
                <a:rPr lang="ru-RU" sz="13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183 534,2</a:t>
              </a:r>
            </a:p>
          </p:txBody>
        </p:sp>
      </p:grpSp>
      <p:grpSp>
        <p:nvGrpSpPr>
          <p:cNvPr id="2127897" name="TextBox 11"/>
          <p:cNvGrpSpPr>
            <a:grpSpLocks/>
          </p:cNvGrpSpPr>
          <p:nvPr/>
        </p:nvGrpSpPr>
        <p:grpSpPr bwMode="auto">
          <a:xfrm>
            <a:off x="3492500" y="5734050"/>
            <a:ext cx="1584325" cy="847725"/>
            <a:chOff x="837" y="3675"/>
            <a:chExt cx="1344" cy="534"/>
          </a:xfrm>
        </p:grpSpPr>
        <p:pic>
          <p:nvPicPr>
            <p:cNvPr id="2127901" name="TextBox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7" y="3675"/>
              <a:ext cx="134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9" name="Text Box 21"/>
            <p:cNvSpPr txBox="1">
              <a:spLocks noChangeArrowheads="1"/>
            </p:cNvSpPr>
            <p:nvPr/>
          </p:nvSpPr>
          <p:spPr bwMode="auto">
            <a:xfrm>
              <a:off x="876" y="3699"/>
              <a:ext cx="1266" cy="466"/>
            </a:xfrm>
            <a:prstGeom prst="rect">
              <a:avLst/>
            </a:prstGeom>
            <a:solidFill>
              <a:srgbClr val="B64340"/>
            </a:solidFill>
            <a:ln w="9525">
              <a:solidFill>
                <a:srgbClr val="AB372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Налоговые и неналоговые  </a:t>
              </a:r>
            </a:p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доходы</a:t>
              </a:r>
            </a:p>
          </p:txBody>
        </p:sp>
      </p:grpSp>
      <p:sp>
        <p:nvSpPr>
          <p:cNvPr id="1511474" name="Заголовок 2"/>
          <p:cNvSpPr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доходов бюджета города Ржева за 2016 год</a:t>
            </a:r>
          </a:p>
        </p:txBody>
      </p:sp>
      <p:pic>
        <p:nvPicPr>
          <p:cNvPr id="2127899" name="Picture 46" descr="rzhev-gerb-sovr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/>
          <a:stretch>
            <a:fillRect/>
          </a:stretch>
        </p:blipFill>
        <p:spPr bwMode="auto">
          <a:xfrm>
            <a:off x="5397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667625" y="620713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3DE0AF50-628A-4B87-AEC9-98F436ACC3BC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2124811" name="Rectangle 11"/>
          <p:cNvSpPr>
            <a:spLocks noChangeArrowheads="1"/>
          </p:cNvSpPr>
          <p:nvPr/>
        </p:nvSpPr>
        <p:spPr bwMode="auto">
          <a:xfrm>
            <a:off x="0" y="438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24812" name="Rectangle 8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24813" name="Rectangle 11"/>
          <p:cNvSpPr>
            <a:spLocks noChangeArrowheads="1"/>
          </p:cNvSpPr>
          <p:nvPr/>
        </p:nvSpPr>
        <p:spPr bwMode="auto">
          <a:xfrm>
            <a:off x="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24814" name="Rectangle 13"/>
          <p:cNvSpPr>
            <a:spLocks noChangeArrowheads="1"/>
          </p:cNvSpPr>
          <p:nvPr/>
        </p:nvSpPr>
        <p:spPr bwMode="auto">
          <a:xfrm>
            <a:off x="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24815" name="Rectangle 15"/>
          <p:cNvSpPr>
            <a:spLocks noChangeArrowheads="1"/>
          </p:cNvSpPr>
          <p:nvPr/>
        </p:nvSpPr>
        <p:spPr bwMode="auto">
          <a:xfrm>
            <a:off x="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24816" name="Rectangle 14"/>
          <p:cNvSpPr>
            <a:spLocks noChangeArrowheads="1"/>
          </p:cNvSpPr>
          <p:nvPr/>
        </p:nvSpPr>
        <p:spPr bwMode="auto">
          <a:xfrm>
            <a:off x="0" y="1147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24809" name="Object 9" descr="0_1215a4_43a0ff71_M"/>
          <p:cNvGraphicFramePr>
            <a:graphicFrameLocks noChangeAspect="1"/>
          </p:cNvGraphicFramePr>
          <p:nvPr/>
        </p:nvGraphicFramePr>
        <p:xfrm>
          <a:off x="0" y="908050"/>
          <a:ext cx="9144000" cy="4537075"/>
        </p:xfrm>
        <a:graphic>
          <a:graphicData uri="http://schemas.openxmlformats.org/presentationml/2006/ole">
            <p:oleObj spid="_x0000_s2124809" name="Диаграмма" r:id="rId4" imgW="6686449" imgH="3438617" progId="MSGraph.Chart.8">
              <p:embed/>
            </p:oleObj>
          </a:graphicData>
        </a:graphic>
      </p:graphicFrame>
      <p:sp>
        <p:nvSpPr>
          <p:cNvPr id="2124817" name="TextBox 18"/>
          <p:cNvSpPr txBox="1">
            <a:spLocks noChangeArrowheads="1"/>
          </p:cNvSpPr>
          <p:nvPr/>
        </p:nvSpPr>
        <p:spPr bwMode="auto">
          <a:xfrm>
            <a:off x="107950" y="5589588"/>
            <a:ext cx="8891588" cy="1030287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200" b="1" i="1">
                <a:solidFill>
                  <a:srgbClr val="CC0000"/>
                </a:solidFill>
                <a:latin typeface="Georgia" pitchFamily="18" charset="0"/>
              </a:rPr>
              <a:t>91,2% (344 138,3 тыс. руб.)</a:t>
            </a:r>
            <a:r>
              <a:rPr lang="ru-RU" sz="1200" b="1" i="1">
                <a:latin typeface="Georgia" pitchFamily="18" charset="0"/>
              </a:rPr>
              <a:t> поступлений составили </a:t>
            </a:r>
            <a:r>
              <a:rPr lang="ru-RU" sz="1200" b="1" i="1">
                <a:solidFill>
                  <a:srgbClr val="CC0000"/>
                </a:solidFill>
                <a:latin typeface="Georgia" pitchFamily="18" charset="0"/>
              </a:rPr>
              <a:t>4 вида налоговых доходов</a:t>
            </a:r>
            <a:r>
              <a:rPr lang="ru-RU" sz="1200" b="1" i="1">
                <a:latin typeface="Georgia" pitchFamily="18" charset="0"/>
              </a:rPr>
              <a:t>: </a:t>
            </a:r>
          </a:p>
          <a:p>
            <a:pPr algn="ctr" defTabSz="914400"/>
            <a:r>
              <a:rPr lang="ru-RU" sz="1200" b="1" i="1">
                <a:latin typeface="Georgia" pitchFamily="18" charset="0"/>
              </a:rPr>
              <a:t>налог на доходы физических лиц (40,5%), земельный налог (22,1%), единый налог на вмененный доход для отдельных видов деятельности </a:t>
            </a:r>
            <a:r>
              <a:rPr lang="ru-RU" sz="1200" b="1" i="1"/>
              <a:t>(</a:t>
            </a:r>
            <a:r>
              <a:rPr lang="ru-RU" sz="1200" b="1" i="1">
                <a:latin typeface="Georgia" pitchFamily="18" charset="0"/>
              </a:rPr>
              <a:t>7,3</a:t>
            </a:r>
            <a:r>
              <a:rPr lang="ru-RU" sz="1200" b="1" i="1"/>
              <a:t>%) </a:t>
            </a:r>
            <a:r>
              <a:rPr lang="ru-RU" sz="1200" b="1" i="1">
                <a:latin typeface="Georgia" pitchFamily="18" charset="0"/>
              </a:rPr>
              <a:t>и налог с применением патентной системы налогообложения (2,7%), </a:t>
            </a:r>
            <a:r>
              <a:rPr lang="ru-RU" sz="1200" b="1" i="1">
                <a:solidFill>
                  <a:srgbClr val="CC0000"/>
                </a:solidFill>
                <a:latin typeface="Georgia" pitchFamily="18" charset="0"/>
              </a:rPr>
              <a:t>и</a:t>
            </a:r>
            <a:r>
              <a:rPr lang="ru-RU" sz="1200" b="1" i="1">
                <a:latin typeface="Georgia" pitchFamily="18" charset="0"/>
              </a:rPr>
              <a:t> </a:t>
            </a:r>
            <a:r>
              <a:rPr lang="ru-RU" sz="1200" b="1" i="1">
                <a:solidFill>
                  <a:srgbClr val="FF3300"/>
                </a:solidFill>
                <a:latin typeface="Georgia" pitchFamily="18" charset="0"/>
              </a:rPr>
              <a:t>3</a:t>
            </a:r>
            <a:r>
              <a:rPr lang="ru-RU" sz="1200" b="1" i="1">
                <a:solidFill>
                  <a:srgbClr val="CC0000"/>
                </a:solidFill>
                <a:latin typeface="Georgia" pitchFamily="18" charset="0"/>
              </a:rPr>
              <a:t> вида неналоговых доходов</a:t>
            </a:r>
            <a:r>
              <a:rPr lang="ru-RU" sz="1200" b="1" i="1">
                <a:latin typeface="Georgia" pitchFamily="18" charset="0"/>
              </a:rPr>
              <a:t>: от сдачи в аренду имущества в муниципальной  собственности (7,9%) и земельных участков до разграничения (6,8%), от реализации иного имущества (3,9%)</a:t>
            </a:r>
          </a:p>
        </p:txBody>
      </p:sp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620713"/>
            <a:ext cx="1228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2124819" name="Заголовок 2"/>
          <p:cNvSpPr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Структура поступлений налоговых и неналоговых доходов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в бюджет города Ржева за 2016 год</a:t>
            </a:r>
          </a:p>
        </p:txBody>
      </p:sp>
      <p:pic>
        <p:nvPicPr>
          <p:cNvPr id="2124820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2806" name="Rectangle 7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2804" name="Object 4" descr="800px-Rzhev,_panoramic_sight4"/>
          <p:cNvGraphicFramePr>
            <a:graphicFrameLocks noChangeAspect="1"/>
          </p:cNvGraphicFramePr>
          <p:nvPr>
            <p:ph idx="4294967295"/>
          </p:nvPr>
        </p:nvGraphicFramePr>
        <p:xfrm>
          <a:off x="0" y="692150"/>
          <a:ext cx="9144000" cy="6165850"/>
        </p:xfrm>
        <a:graphic>
          <a:graphicData uri="http://schemas.openxmlformats.org/presentationml/2006/ole">
            <p:oleObj spid="_x0000_s2252804" name="Диаграмма" r:id="rId3" imgW="8267633" imgH="5572251" progId="MSGraph.Chart.8">
              <p:embed followColorScheme="full"/>
            </p:oleObj>
          </a:graphicData>
        </a:graphic>
      </p:graphicFrame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620713"/>
            <a:ext cx="1228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2252808" name="AutoShape 19"/>
          <p:cNvSpPr>
            <a:spLocks noChangeArrowheads="1"/>
          </p:cNvSpPr>
          <p:nvPr/>
        </p:nvSpPr>
        <p:spPr bwMode="auto">
          <a:xfrm>
            <a:off x="2843213" y="1628775"/>
            <a:ext cx="1511300" cy="792163"/>
          </a:xfrm>
          <a:prstGeom prst="rightArrow">
            <a:avLst>
              <a:gd name="adj1" fmla="val 50000"/>
              <a:gd name="adj2" fmla="val 4769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b="1" i="1">
                <a:solidFill>
                  <a:srgbClr val="000066"/>
                </a:solidFill>
                <a:latin typeface="Georgia" pitchFamily="18" charset="0"/>
              </a:rPr>
              <a:t>+ 11 933,8 т. р.;</a:t>
            </a:r>
          </a:p>
          <a:p>
            <a:pPr algn="ctr" defTabSz="914400"/>
            <a:r>
              <a:rPr lang="ru-RU" sz="1200" b="1" i="1">
                <a:solidFill>
                  <a:srgbClr val="000066"/>
                </a:solidFill>
                <a:latin typeface="Georgia" pitchFamily="18" charset="0"/>
              </a:rPr>
              <a:t>(+ 15,5%)</a:t>
            </a:r>
          </a:p>
        </p:txBody>
      </p:sp>
      <p:sp>
        <p:nvSpPr>
          <p:cNvPr id="2252809" name="AutoShape 20"/>
          <p:cNvSpPr>
            <a:spLocks noChangeArrowheads="1"/>
          </p:cNvSpPr>
          <p:nvPr/>
        </p:nvSpPr>
        <p:spPr bwMode="auto">
          <a:xfrm>
            <a:off x="7596188" y="4581525"/>
            <a:ext cx="1368425" cy="792163"/>
          </a:xfrm>
          <a:prstGeom prst="rightArrow">
            <a:avLst>
              <a:gd name="adj1" fmla="val 50000"/>
              <a:gd name="adj2" fmla="val 43186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b="1" i="1">
                <a:solidFill>
                  <a:srgbClr val="000066"/>
                </a:solidFill>
                <a:latin typeface="Georgia" pitchFamily="18" charset="0"/>
              </a:rPr>
              <a:t>+ 6 804,8 т. р.;</a:t>
            </a:r>
          </a:p>
          <a:p>
            <a:pPr algn="ctr" defTabSz="914400"/>
            <a:r>
              <a:rPr lang="ru-RU" sz="1200" b="1" i="1">
                <a:solidFill>
                  <a:srgbClr val="000066"/>
                </a:solidFill>
                <a:latin typeface="Georgia" pitchFamily="18" charset="0"/>
              </a:rPr>
              <a:t>(+ 1,8%)</a:t>
            </a:r>
          </a:p>
        </p:txBody>
      </p:sp>
      <p:sp>
        <p:nvSpPr>
          <p:cNvPr id="2252810" name="AutoShape 21"/>
          <p:cNvSpPr>
            <a:spLocks noChangeArrowheads="1"/>
          </p:cNvSpPr>
          <p:nvPr/>
        </p:nvSpPr>
        <p:spPr bwMode="auto">
          <a:xfrm>
            <a:off x="6156325" y="3141663"/>
            <a:ext cx="1296988" cy="792162"/>
          </a:xfrm>
          <a:prstGeom prst="leftArrow">
            <a:avLst>
              <a:gd name="adj1" fmla="val 50000"/>
              <a:gd name="adj2" fmla="val 4093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b="1" i="1">
                <a:solidFill>
                  <a:srgbClr val="C42500"/>
                </a:solidFill>
                <a:latin typeface="Georgia" pitchFamily="18" charset="0"/>
              </a:rPr>
              <a:t>- 5 129 т. р.;</a:t>
            </a:r>
          </a:p>
          <a:p>
            <a:pPr algn="ctr" defTabSz="914400"/>
            <a:r>
              <a:rPr lang="ru-RU" sz="1200" b="1" i="1">
                <a:solidFill>
                  <a:srgbClr val="C42500"/>
                </a:solidFill>
                <a:latin typeface="Georgia" pitchFamily="18" charset="0"/>
              </a:rPr>
              <a:t>(- 1,7%)</a:t>
            </a:r>
          </a:p>
        </p:txBody>
      </p:sp>
      <p:sp>
        <p:nvSpPr>
          <p:cNvPr id="2252811" name="Заголовок 2"/>
          <p:cNvSpPr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Динамика налоговых и неналоговых доходов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бюджета города Ржева за 2015-2016 годы</a:t>
            </a:r>
          </a:p>
        </p:txBody>
      </p:sp>
      <p:pic>
        <p:nvPicPr>
          <p:cNvPr id="2252812" name="Picture 46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13" name="TextBox 18"/>
          <p:cNvSpPr txBox="1">
            <a:spLocks noChangeArrowheads="1"/>
          </p:cNvSpPr>
          <p:nvPr/>
        </p:nvSpPr>
        <p:spPr bwMode="auto">
          <a:xfrm>
            <a:off x="900113" y="6021388"/>
            <a:ext cx="7416800" cy="52387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400">
                <a:solidFill>
                  <a:srgbClr val="A50021"/>
                </a:solidFill>
                <a:latin typeface="Times New Roman" pitchFamily="18" charset="0"/>
              </a:rPr>
              <a:t>Положительная динамика поступлений налоговых и неналоговых доходов в целом </a:t>
            </a:r>
          </a:p>
          <a:p>
            <a:pPr algn="ctr" defTabSz="914400"/>
            <a:r>
              <a:rPr lang="ru-RU" sz="1400">
                <a:solidFill>
                  <a:srgbClr val="A50021"/>
                </a:solidFill>
                <a:latin typeface="Times New Roman" pitchFamily="18" charset="0"/>
              </a:rPr>
              <a:t>обеспечена ростом поступлений неналоговых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6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74659" name="Rectangle 7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74660" name="Прямоугольник 12"/>
          <p:cNvSpPr>
            <a:spLocks noChangeArrowheads="1"/>
          </p:cNvSpPr>
          <p:nvPr/>
        </p:nvSpPr>
        <p:spPr bwMode="auto">
          <a:xfrm>
            <a:off x="1187450" y="836613"/>
            <a:ext cx="7662863" cy="366712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Структура доходов бюджета города Ржева за 2011 год </a:t>
            </a:r>
          </a:p>
        </p:txBody>
      </p:sp>
      <p:graphicFrame>
        <p:nvGraphicFramePr>
          <p:cNvPr id="2374661" name="Object 5" descr="0_5f08d_570da432_XL"/>
          <p:cNvGraphicFramePr>
            <a:graphicFrameLocks noChangeAspect="1"/>
          </p:cNvGraphicFramePr>
          <p:nvPr>
            <p:ph idx="4294967295"/>
          </p:nvPr>
        </p:nvGraphicFramePr>
        <p:xfrm>
          <a:off x="0" y="609600"/>
          <a:ext cx="9163050" cy="6248400"/>
        </p:xfrm>
        <a:graphic>
          <a:graphicData uri="http://schemas.openxmlformats.org/presentationml/2006/ole">
            <p:oleObj spid="_x0000_s2374661" name="Диаграмма" r:id="rId3" imgW="8982159" imgH="6124504" progId="MSGraph.Chart.8">
              <p:embed followColorScheme="full"/>
            </p:oleObj>
          </a:graphicData>
        </a:graphic>
      </p:graphicFrame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2374663" name="Заголовок 2"/>
          <p:cNvSpPr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Динамика налоговых доходов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бюджета города Ржева за 2015-2016 годы</a:t>
            </a:r>
          </a:p>
        </p:txBody>
      </p:sp>
      <p:sp>
        <p:nvSpPr>
          <p:cNvPr id="2374664" name="Заголовок 2"/>
          <p:cNvSpPr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Динамика налоговых доходов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бюджета города Ржева за 2015-2016 годы</a:t>
            </a:r>
          </a:p>
        </p:txBody>
      </p:sp>
      <p:pic>
        <p:nvPicPr>
          <p:cNvPr id="2374665" name="Picture 46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4666" name="TextBox 18"/>
          <p:cNvSpPr txBox="1">
            <a:spLocks noChangeArrowheads="1"/>
          </p:cNvSpPr>
          <p:nvPr/>
        </p:nvSpPr>
        <p:spPr bwMode="auto">
          <a:xfrm>
            <a:off x="827088" y="6092825"/>
            <a:ext cx="7489825" cy="46355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200" b="1" i="1">
                <a:solidFill>
                  <a:srgbClr val="333300"/>
                </a:solidFill>
                <a:latin typeface="Georgia" pitchFamily="18" charset="0"/>
              </a:rPr>
              <a:t>Уменьшение налоговых доходов на 5,1 млн. руб. или на 1,7% сложилось за счет </a:t>
            </a:r>
          </a:p>
          <a:p>
            <a:pPr algn="ctr" defTabSz="914400"/>
            <a:r>
              <a:rPr lang="ru-RU" sz="1200" b="1" i="1">
                <a:solidFill>
                  <a:srgbClr val="333300"/>
                </a:solidFill>
                <a:latin typeface="Georgia" pitchFamily="18" charset="0"/>
              </a:rPr>
              <a:t>сокращения поступлений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7927" name="Rectangle 7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7928" name="Прямоугольник 12"/>
          <p:cNvSpPr>
            <a:spLocks noChangeArrowheads="1"/>
          </p:cNvSpPr>
          <p:nvPr/>
        </p:nvSpPr>
        <p:spPr bwMode="auto">
          <a:xfrm>
            <a:off x="1187450" y="836613"/>
            <a:ext cx="7662863" cy="366712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Структура доходов бюджета города Ржева за 2011 год </a:t>
            </a:r>
          </a:p>
        </p:txBody>
      </p:sp>
      <p:graphicFrame>
        <p:nvGraphicFramePr>
          <p:cNvPr id="2257925" name="Object 5" descr="4363146"/>
          <p:cNvGraphicFramePr>
            <a:graphicFrameLocks noChangeAspect="1"/>
          </p:cNvGraphicFramePr>
          <p:nvPr>
            <p:ph idx="4294967295"/>
          </p:nvPr>
        </p:nvGraphicFramePr>
        <p:xfrm>
          <a:off x="0" y="619125"/>
          <a:ext cx="9163050" cy="6238875"/>
        </p:xfrm>
        <a:graphic>
          <a:graphicData uri="http://schemas.openxmlformats.org/presentationml/2006/ole">
            <p:oleObj spid="_x0000_s2257925" name="Диаграмма" r:id="rId3" imgW="8982159" imgH="6115048" progId="MSGraph.Chart.8">
              <p:embed followColorScheme="full"/>
            </p:oleObj>
          </a:graphicData>
        </a:graphic>
      </p:graphicFrame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28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2257930" name="Заголовок 2"/>
          <p:cNvSpPr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Динамика неналоговых доходов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бюджета города Ржева за 2015-2016 годы</a:t>
            </a:r>
          </a:p>
        </p:txBody>
      </p:sp>
      <p:pic>
        <p:nvPicPr>
          <p:cNvPr id="2257931" name="Picture 46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932" name="TextBox 18"/>
          <p:cNvSpPr txBox="1">
            <a:spLocks noChangeArrowheads="1"/>
          </p:cNvSpPr>
          <p:nvPr/>
        </p:nvSpPr>
        <p:spPr bwMode="auto">
          <a:xfrm>
            <a:off x="395288" y="6092825"/>
            <a:ext cx="8496300" cy="4540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100" b="1" i="1">
                <a:solidFill>
                  <a:srgbClr val="003300"/>
                </a:solidFill>
                <a:latin typeface="Georgia" pitchFamily="18" charset="0"/>
              </a:rPr>
              <a:t>Прирост неналоговых доходов на 11,9 млн. руб. или на 15,5% обусловлен преимущественно ростом </a:t>
            </a:r>
          </a:p>
          <a:p>
            <a:pPr algn="ctr" defTabSz="914400"/>
            <a:r>
              <a:rPr lang="ru-RU" sz="1100" b="1" i="1">
                <a:solidFill>
                  <a:srgbClr val="003300"/>
                </a:solidFill>
                <a:latin typeface="Georgia" pitchFamily="18" charset="0"/>
              </a:rPr>
              <a:t>доходов от использования имущества и от реализации материальных и нематериальных активов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descr="918-F"/>
          <p:cNvGraphicFramePr>
            <a:graphicFrameLocks noChangeAspect="1"/>
          </p:cNvGraphicFramePr>
          <p:nvPr/>
        </p:nvGraphicFramePr>
        <p:xfrm>
          <a:off x="0" y="695325"/>
          <a:ext cx="9172575" cy="616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2C107EA-AFB3-4BA4-8260-E86C4ED6223D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573903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620713"/>
            <a:ext cx="1228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157390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7390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739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7390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73909" name="Rectangle 28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73910" name="Заголовок 2"/>
          <p:cNvSpPr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 dirty="0">
                <a:solidFill>
                  <a:srgbClr val="FFFFFF"/>
                </a:solidFill>
                <a:latin typeface="Georgia" pitchFamily="18" charset="0"/>
              </a:rPr>
              <a:t>Исполнение по налоговым и неналоговым доходам </a:t>
            </a:r>
          </a:p>
          <a:p>
            <a:pPr algn="ctr" defTabSz="914400"/>
            <a:r>
              <a:rPr lang="ru-RU" b="1" dirty="0">
                <a:solidFill>
                  <a:srgbClr val="FFFFFF"/>
                </a:solidFill>
                <a:latin typeface="Georgia" pitchFamily="18" charset="0"/>
              </a:rPr>
              <a:t>бюджета города Ржева за 2016 год</a:t>
            </a:r>
          </a:p>
        </p:txBody>
      </p:sp>
      <p:pic>
        <p:nvPicPr>
          <p:cNvPr id="1573911" name="Picture 46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3912" name="TextBox 18"/>
          <p:cNvSpPr txBox="1">
            <a:spLocks noChangeArrowheads="1"/>
          </p:cNvSpPr>
          <p:nvPr/>
        </p:nvSpPr>
        <p:spPr bwMode="auto">
          <a:xfrm>
            <a:off x="323850" y="5949950"/>
            <a:ext cx="8640763" cy="727075"/>
          </a:xfrm>
          <a:prstGeom prst="rect">
            <a:avLst/>
          </a:prstGeom>
          <a:solidFill>
            <a:srgbClr val="FFFFCC">
              <a:alpha val="61960"/>
            </a:srgbClr>
          </a:soli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000" b="1" dirty="0">
                <a:latin typeface="Georgia" pitchFamily="18" charset="0"/>
              </a:rPr>
              <a:t>Выполнение по налоговым и неналоговым доходам в целом на 101,1% с приростом на 3,9 млн. руб. обеспечено </a:t>
            </a:r>
            <a:r>
              <a:rPr lang="ru-RU" sz="1000" b="1" dirty="0"/>
              <a:t>перевыполнением неналоговых доходов на 19,2 млн. руб. преимущественно доходов от использования имущества и от продажи материальных и нематериальных активов при отставании в поступлении</a:t>
            </a:r>
            <a:r>
              <a:rPr lang="ru-RU" sz="1000" b="1" dirty="0">
                <a:latin typeface="Georgia" pitchFamily="18" charset="0"/>
              </a:rPr>
              <a:t> налоговых доходов на 15,3 млн. руб. за счет </a:t>
            </a:r>
          </a:p>
          <a:p>
            <a:pPr algn="ctr" defTabSz="914400"/>
            <a:r>
              <a:rPr lang="ru-RU" sz="1000" b="1" dirty="0">
                <a:latin typeface="Georgia" pitchFamily="18" charset="0"/>
              </a:rPr>
              <a:t>налога на доходы физических лиц, налогов на совокупный доход и земельного налога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2018" name="Picture 78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37157" name="Group 69"/>
          <p:cNvGraphicFramePr>
            <a:graphicFrameLocks noGrp="1"/>
          </p:cNvGraphicFramePr>
          <p:nvPr>
            <p:ph idx="4294967295"/>
          </p:nvPr>
        </p:nvGraphicFramePr>
        <p:xfrm>
          <a:off x="0" y="857232"/>
          <a:ext cx="9144000" cy="5964546"/>
        </p:xfrm>
        <a:graphic>
          <a:graphicData uri="http://schemas.openxmlformats.org/drawingml/2006/table">
            <a:tbl>
              <a:tblPr/>
              <a:tblGrid>
                <a:gridCol w="293688"/>
                <a:gridCol w="1920858"/>
                <a:gridCol w="1000132"/>
                <a:gridCol w="857256"/>
                <a:gridCol w="5072066"/>
              </a:tblGrid>
              <a:tr h="87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доходы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по бюджету на 2016 год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ред. от 30.12.16)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2016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причины роста (снижения) поступлений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плановым назначениям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639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161 129,0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152 739,5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Отставание в поступлении налога с доходов, источником которых является налоговый агент, в связи с сокращением расходов по ФОТ на крупных и средних предприятиях города за счет сокращения численности работающих при росте среднемесячной зарплаты на 106,7%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59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уплаты акцизов на ГСМ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4 466,2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ставок акцизов на дизельное топливо и на автомобильный бензин: в 1 квартале в 1,2 и в 1,4 раза соответственно и с 1 апреля в 1,2-1,3 раза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62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Налоги на совокупный доход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41 928,0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38 059,8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начислений по единому налогу на вмененный доход с уменьшением количества плательщиков: за 2014г. начислено 31 017 т.р. по 861 ед./чел., 2015г. – 30 611 т.р. по 794 ед./чел., на 01.01.17 – 28 161,7 т.р. по 534 ед./чел.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01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имущество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5 318,0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6 090,9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начислений с переходом к расчетам от кадастровой стоимости при увеличении количества плательщиков, которым исчислен налог: за 2015г. начислено 7983 т.р. по 19 548 чел., за 2014г. - 6 220 т.р. по 16 606 чел.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890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Земельный налог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88 943,0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83 494,0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начислений по земельному налогу с организаций при уменьшении количества плательщиков, которым исчислен налог. За 2015г. начислено 78 519 т.р. по 180 юр.лицам, 2014г. 81 980 т.р. по 196 юр.лицам при росте задолженности по основным платежам: на 01.01.17 – 4119 т.р. против 2 525 т.р. – на 01.01.16 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30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Государственная пошлина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2 832,0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3 367,0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поступлений госпошлины по делам, рассматриваемым в судах общей юрисдикции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715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переплаты по земельному налогу по обязательствам, возникшим до 1 января 2006 года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30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Итого налоговые доходы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303 533,0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288 217,3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9059BFFC-B2FF-40CE-A3AE-921D80E4D1DF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27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2262082" name="Picture 8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11188" y="0"/>
            <a:ext cx="7175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547813" y="0"/>
            <a:ext cx="6769100" cy="620713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Исполнение по налоговым доходам </a:t>
            </a:r>
            <a:br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бюджета города Ржева за 2016 год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667625" y="476250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455" name="Заголовок 2"/>
          <p:cNvSpPr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ru-RU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Исполнение по неналоговым доходам бюджета </a:t>
            </a:r>
          </a:p>
          <a:p>
            <a:pPr algn="ctr" defTabSz="914400">
              <a:defRPr/>
            </a:pPr>
            <a:r>
              <a:rPr lang="ru-RU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 Ржева за 2016 год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830E1A00-4CA9-4632-9658-7513E2BEFCA6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28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2146458" name="Group 154"/>
          <p:cNvGraphicFramePr>
            <a:graphicFrameLocks noGrp="1"/>
          </p:cNvGraphicFramePr>
          <p:nvPr/>
        </p:nvGraphicFramePr>
        <p:xfrm>
          <a:off x="0" y="620713"/>
          <a:ext cx="9144000" cy="6302568"/>
        </p:xfrm>
        <a:graphic>
          <a:graphicData uri="http://schemas.openxmlformats.org/drawingml/2006/table">
            <a:tbl>
              <a:tblPr/>
              <a:tblGrid>
                <a:gridCol w="293688"/>
                <a:gridCol w="2333625"/>
                <a:gridCol w="1223962"/>
                <a:gridCol w="865188"/>
                <a:gridCol w="442753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Неналоговые доходы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Назначения по бюджету на 2016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(ред.от 30.12.16)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Факт за 2016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Основные причины роста (снижения) поступлений к плановым назначениям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 виде арендной платы за землю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20 923,0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25 849,4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сдаваемой в аренду площади земли, погашение задолженности прошлых лет в размере 4 702 тыс. руб.</a:t>
                      </a:r>
                    </a:p>
                  </a:txBody>
                  <a:tcPr marL="36000" marR="3600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муниципального имущества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24 545,0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29 871,5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площади и средней ставки платы за кв. м. с применением коэффициента инфляции и заключением договоров по рыночной стоимости, гашение задолженности прошлых лет 1942,2 тыс. руб.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 муниципальных унитарных предприятий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прибыли МУП: при ожидаемой прибыли за 2015 год в сумме 1877 тыс. руб. фактическая составила 2834,1 тыс. руб. </a:t>
                      </a:r>
                    </a:p>
                  </a:txBody>
                  <a:tcPr marL="36000" marR="3600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520,9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квартальных авансовых платежей для лиц, не являющихся субъектами малого и среднего предпринимательства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казенных учреждений и компенсаций затрат бюджета городского округа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5 554,3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4 874,5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Недопоступление платы за найм муниципального жилья в связи с проводимой работой по смене компании, осуществляющей начисление и сбор платы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муниципального имущества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8 650,0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15 191,7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доходов от аукционов и платежей в рассрочку на условиях преимущественного права выкупа субъектами малого и среднего предпринимательства</a:t>
                      </a:r>
                    </a:p>
                  </a:txBody>
                  <a:tcPr marL="36000" marR="3600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спроса на объекты приватизации с земельными участками, недопоступление доходов от продажи земли до разграничения с уменьшением выкупной цены участков для эксплуатации жилых домов и продажей участков с более низкой кадастровой стоимостью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7 333,4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поступлений штрафов МВД РФ, Федеральной службы по надзору в сфере защиты прав потребителей и благополучия человека, Администрации города Ржева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6000" marR="3600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размещение нестационарных торговых объектов и за установку рекламных конструкций, оплата цены договора о развитии застроенной территории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неналоговые доходы</a:t>
                      </a:r>
                    </a:p>
                  </a:txBody>
                  <a:tcPr marL="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88 778,4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764463" y="260350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193B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pic>
        <p:nvPicPr>
          <p:cNvPr id="2263118" name="Picture 8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4018" name="Object 2" descr="OlgaNovikova"/>
          <p:cNvGraphicFramePr>
            <a:graphicFrameLocks noChangeAspect="1"/>
          </p:cNvGraphicFramePr>
          <p:nvPr/>
        </p:nvGraphicFramePr>
        <p:xfrm>
          <a:off x="0" y="620713"/>
          <a:ext cx="9144000" cy="6237287"/>
        </p:xfrm>
        <a:graphic>
          <a:graphicData uri="http://schemas.openxmlformats.org/presentationml/2006/ole">
            <p:oleObj spid="_x0000_s2134018" name="Диаграмма" r:id="rId4" imgW="9105967" imgH="5943482" progId="MSGraph.Chart.8">
              <p:embed/>
            </p:oleObj>
          </a:graphicData>
        </a:graphic>
      </p:graphicFrame>
      <p:sp>
        <p:nvSpPr>
          <p:cNvPr id="2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310BD2AC-12EF-4620-920F-D1EB9741D229}" type="slidenum">
              <a:rPr lang="ru-RU" sz="1400"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2134021" name="Rectangle 3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34022" name="Заголовок 2"/>
          <p:cNvSpPr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Исполнение безвозмездных поступлений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за 2016 год</a:t>
            </a:r>
          </a:p>
        </p:txBody>
      </p:sp>
      <p:pic>
        <p:nvPicPr>
          <p:cNvPr id="2134023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06370CC9-36AE-4F15-BAB5-C66B3B3F9490}" type="slidenum">
              <a:rPr lang="ru-RU" sz="1400">
                <a:latin typeface="+mn-lt"/>
                <a:cs typeface="+mn-cs"/>
              </a:rPr>
              <a:pPr algn="r">
                <a:defRPr/>
              </a:pPr>
              <a:t>3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35171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35172" name="Прямоугольник 29"/>
          <p:cNvSpPr>
            <a:spLocks noChangeArrowheads="1"/>
          </p:cNvSpPr>
          <p:nvPr/>
        </p:nvSpPr>
        <p:spPr bwMode="auto">
          <a:xfrm>
            <a:off x="142875" y="836613"/>
            <a:ext cx="9001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Бюджет - форма образования и расходования денежных средств, предназначенных для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государства и местного самоуправления.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Бюджетная система Российской Федерации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</p:txBody>
      </p:sp>
      <p:pic>
        <p:nvPicPr>
          <p:cNvPr id="135173" name="Picture 12" descr="0_6c8d4_f62fbe60_XL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/>
          <a:stretch>
            <a:fillRect/>
          </a:stretch>
        </p:blipFill>
        <p:spPr bwMode="auto">
          <a:xfrm>
            <a:off x="755650" y="2276475"/>
            <a:ext cx="7345363" cy="28082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763713" y="2420938"/>
            <a:ext cx="54737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  <a:r>
              <a:rPr lang="ru-RU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ная система </a:t>
            </a:r>
            <a:r>
              <a:rPr lang="ru-RU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827088" y="3141663"/>
            <a:ext cx="1441450" cy="1004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</a:t>
            </a: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Федерации </a:t>
            </a:r>
            <a:r>
              <a:rPr lang="ru-RU" sz="1200" b="1" i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(федеральный бюджет)</a:t>
            </a:r>
          </a:p>
        </p:txBody>
      </p:sp>
      <p:sp>
        <p:nvSpPr>
          <p:cNvPr id="538632" name="Прямоугольник 12"/>
          <p:cNvSpPr>
            <a:spLocks noChangeArrowheads="1"/>
          </p:cNvSpPr>
          <p:nvPr/>
        </p:nvSpPr>
        <p:spPr bwMode="auto">
          <a:xfrm>
            <a:off x="2627313" y="3500438"/>
            <a:ext cx="1582737" cy="1187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Бюджеты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субъектов </a:t>
            </a: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 Федерации </a:t>
            </a:r>
            <a:r>
              <a:rPr lang="ru-RU" sz="1200" b="1" i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(региональные бюджеты)</a:t>
            </a:r>
          </a:p>
        </p:txBody>
      </p:sp>
      <p:sp>
        <p:nvSpPr>
          <p:cNvPr id="538634" name="Прямоугольник 12"/>
          <p:cNvSpPr>
            <a:spLocks noChangeArrowheads="1"/>
          </p:cNvSpPr>
          <p:nvPr/>
        </p:nvSpPr>
        <p:spPr bwMode="auto">
          <a:xfrm>
            <a:off x="4572000" y="3860800"/>
            <a:ext cx="1582738" cy="1004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02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Бюджеты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муниципальных образований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 i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(местные бюджеты)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6443663" y="3213100"/>
            <a:ext cx="1585912" cy="822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endParaRPr lang="ru-RU" sz="1200" b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государственных внебюджетных фондов</a:t>
            </a:r>
            <a:endParaRPr lang="ru-RU" sz="1200" b="1" i="1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5179" name="Line 32"/>
          <p:cNvSpPr>
            <a:spLocks noChangeShapeType="1"/>
          </p:cNvSpPr>
          <p:nvPr/>
        </p:nvSpPr>
        <p:spPr bwMode="auto">
          <a:xfrm flipH="1">
            <a:off x="1476375" y="2781300"/>
            <a:ext cx="431800" cy="287338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5180" name="Line 32"/>
          <p:cNvSpPr>
            <a:spLocks noChangeShapeType="1"/>
          </p:cNvSpPr>
          <p:nvPr/>
        </p:nvSpPr>
        <p:spPr bwMode="auto">
          <a:xfrm>
            <a:off x="4859338" y="2781300"/>
            <a:ext cx="504825" cy="1008063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5181" name="Line 32"/>
          <p:cNvSpPr>
            <a:spLocks noChangeShapeType="1"/>
          </p:cNvSpPr>
          <p:nvPr/>
        </p:nvSpPr>
        <p:spPr bwMode="auto">
          <a:xfrm flipH="1">
            <a:off x="3348038" y="2781300"/>
            <a:ext cx="503237" cy="720725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5182" name="Line 32"/>
          <p:cNvSpPr>
            <a:spLocks noChangeShapeType="1"/>
          </p:cNvSpPr>
          <p:nvPr/>
        </p:nvSpPr>
        <p:spPr bwMode="auto">
          <a:xfrm>
            <a:off x="6372225" y="2781300"/>
            <a:ext cx="576263" cy="431800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70" name="Прямоугольник 12"/>
          <p:cNvSpPr>
            <a:spLocks noChangeArrowheads="1"/>
          </p:cNvSpPr>
          <p:nvPr/>
        </p:nvSpPr>
        <p:spPr bwMode="auto">
          <a:xfrm>
            <a:off x="395288" y="5300663"/>
            <a:ext cx="8424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Местный бюджет (бюджет города Ржева) —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>
                <a:latin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местного  самоуправления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6066" name="Object 2" descr="gallery_7975_1563_124998"/>
          <p:cNvGraphicFramePr>
            <a:graphicFrameLocks noChangeAspect="1"/>
          </p:cNvGraphicFramePr>
          <p:nvPr/>
        </p:nvGraphicFramePr>
        <p:xfrm>
          <a:off x="0" y="620713"/>
          <a:ext cx="9144000" cy="6237287"/>
        </p:xfrm>
        <a:graphic>
          <a:graphicData uri="http://schemas.openxmlformats.org/presentationml/2006/ole">
            <p:oleObj spid="_x0000_s2136066" name="Диаграмма" r:id="rId4" imgW="7038992" imgH="4610130" progId="MSGraph.Chart.8">
              <p:embed/>
            </p:oleObj>
          </a:graphicData>
        </a:graphic>
      </p:graphicFrame>
      <p:sp>
        <p:nvSpPr>
          <p:cNvPr id="2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3120B3B8-F0C2-4FE6-BEA2-64FE15856867}" type="slidenum">
              <a:rPr lang="ru-RU" sz="1400"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2136069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36070" name="Rectangle 13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36071" name="Заголовок 2"/>
          <p:cNvSpPr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b="1">
                <a:solidFill>
                  <a:srgbClr val="FFFFFF"/>
                </a:solidFill>
              </a:rPr>
              <a:t>Безвозмездные поступления от других бюджетов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</a:rPr>
              <a:t>бюджетной системы Российской Федерации за 2016 год</a:t>
            </a:r>
          </a:p>
        </p:txBody>
      </p:sp>
      <p:pic>
        <p:nvPicPr>
          <p:cNvPr id="2136072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660E0D39-2923-4842-8835-0172CB523B84}" type="slidenum">
              <a:rPr lang="ru-RU" sz="1400"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2138119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38120" name="Rectangle 13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38117" name="Object 5" descr="1231"/>
          <p:cNvGraphicFramePr>
            <a:graphicFrameLocks noChangeAspect="1"/>
          </p:cNvGraphicFramePr>
          <p:nvPr/>
        </p:nvGraphicFramePr>
        <p:xfrm>
          <a:off x="0" y="620713"/>
          <a:ext cx="9124950" cy="6237287"/>
        </p:xfrm>
        <a:graphic>
          <a:graphicData uri="http://schemas.openxmlformats.org/presentationml/2006/ole">
            <p:oleObj spid="_x0000_s2138117" name="Диаграмма" r:id="rId4" imgW="7019841" imgH="4753056" progId="MSGraph.Chart.8">
              <p:embed/>
            </p:oleObj>
          </a:graphicData>
        </a:graphic>
      </p:graphicFrame>
      <p:sp>
        <p:nvSpPr>
          <p:cNvPr id="3" name="Заголовок 2"/>
          <p:cNvSpPr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7803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Динамика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безвозмездных поступлений от других бюджетов </a:t>
            </a:r>
          </a:p>
          <a:p>
            <a:pPr algn="ctr" defTabSz="91440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бюджетной системы за 2015-2016 годы</a:t>
            </a:r>
          </a:p>
        </p:txBody>
      </p:sp>
      <p:pic>
        <p:nvPicPr>
          <p:cNvPr id="2138122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8123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pic>
        <p:nvPicPr>
          <p:cNvPr id="2138125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8126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1" name="Рисунок 6" descr="http://zarabotay-dengy.ru/wp-content/uploads/2014/05/24434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35756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DFD0EC2A-F4DA-455F-9296-911A407FC9AE}" type="slidenum">
              <a:rPr lang="ru-RU" sz="1400">
                <a:latin typeface="+mn-lt"/>
                <a:cs typeface="+mn-cs"/>
              </a:rPr>
              <a:pPr algn="r">
                <a:defRPr/>
              </a:pPr>
              <a:t>32</a:t>
            </a:fld>
            <a:endParaRPr lang="ru-RU" sz="1400">
              <a:latin typeface="+mn-lt"/>
              <a:cs typeface="+mn-cs"/>
            </a:endParaRPr>
          </a:p>
        </p:txBody>
      </p:sp>
      <p:pic>
        <p:nvPicPr>
          <p:cNvPr id="424963" name="Picture 15" descr="222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4" name="Picture 15" descr="222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5" name="Picture 10" descr="Герб Рж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58" y="100010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Расходы бюджета города Ржева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 2016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год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427019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20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21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7010" name="Text Box 26"/>
          <p:cNvSpPr txBox="1">
            <a:spLocks noChangeArrowheads="1"/>
          </p:cNvSpPr>
          <p:nvPr/>
        </p:nvSpPr>
        <p:spPr bwMode="auto">
          <a:xfrm>
            <a:off x="928688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 dirty="0" smtClean="0">
                <a:solidFill>
                  <a:schemeClr val="bg1"/>
                </a:solidFill>
              </a:rPr>
              <a:t>Основные подходы к формированию расходов бюджета</a:t>
            </a:r>
          </a:p>
          <a:p>
            <a:pPr algn="ctr" defTabSz="914400"/>
            <a:r>
              <a:rPr lang="ru-RU" b="1" dirty="0" smtClean="0">
                <a:solidFill>
                  <a:schemeClr val="bg1"/>
                </a:solidFill>
              </a:rPr>
              <a:t> города Ржева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smtClean="0">
                <a:solidFill>
                  <a:schemeClr val="bg1"/>
                </a:solidFill>
              </a:rPr>
              <a:t>2016 </a:t>
            </a:r>
            <a:r>
              <a:rPr lang="ru-RU" b="1" dirty="0" smtClean="0">
                <a:solidFill>
                  <a:schemeClr val="bg1"/>
                </a:solidFill>
              </a:rPr>
              <a:t>год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701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9636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928662" y="5500702"/>
            <a:ext cx="7858180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Обеспечение </a:t>
            </a:r>
            <a:r>
              <a:rPr lang="ru-RU" sz="2000" b="1" dirty="0" smtClean="0">
                <a:solidFill>
                  <a:schemeClr val="bg1"/>
                </a:solidFill>
              </a:rPr>
              <a:t>реализации Указов </a:t>
            </a:r>
            <a:r>
              <a:rPr lang="ru-RU" sz="2000" b="1" dirty="0">
                <a:solidFill>
                  <a:schemeClr val="bg1"/>
                </a:solidFill>
              </a:rPr>
              <a:t>Президента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812" y="1071547"/>
            <a:ext cx="7929591" cy="7143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Сохранение </a:t>
            </a:r>
            <a:r>
              <a:rPr lang="ru-RU" sz="2000" b="1" dirty="0" smtClean="0">
                <a:solidFill>
                  <a:schemeClr val="bg1"/>
                </a:solidFill>
              </a:rPr>
              <a:t>социальной направленности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786" y="3000372"/>
            <a:ext cx="7929618" cy="107157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</a:rPr>
              <a:t>качества </a:t>
            </a:r>
            <a:r>
              <a:rPr lang="ru-RU" sz="2000" b="1" dirty="0" smtClean="0">
                <a:solidFill>
                  <a:schemeClr val="bg1"/>
                </a:solidFill>
              </a:rPr>
              <a:t>Муниципальных </a:t>
            </a:r>
            <a:r>
              <a:rPr lang="ru-RU" sz="2000" b="1" dirty="0">
                <a:solidFill>
                  <a:schemeClr val="bg1"/>
                </a:solidFill>
              </a:rPr>
              <a:t>программ </a:t>
            </a:r>
            <a:r>
              <a:rPr lang="ru-RU" sz="2000" b="1" dirty="0" smtClean="0">
                <a:solidFill>
                  <a:schemeClr val="bg1"/>
                </a:solidFill>
              </a:rPr>
              <a:t>города Ржева Тверской </a:t>
            </a:r>
            <a:r>
              <a:rPr lang="ru-RU" sz="20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7224" y="4286256"/>
            <a:ext cx="7858179" cy="10001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</a:rPr>
              <a:t>эффективности </a:t>
            </a:r>
            <a:r>
              <a:rPr lang="ru-RU" sz="2000" b="1" dirty="0" smtClean="0">
                <a:solidFill>
                  <a:schemeClr val="bg1"/>
                </a:solidFill>
              </a:rPr>
              <a:t>оказания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муниципальных услуг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1928802"/>
            <a:ext cx="7929618" cy="928694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Оптимизация расходов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целях обеспечения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финансирования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приоритетных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расходных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обязательств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928673"/>
          <a:ext cx="8715438" cy="5541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7"/>
                <a:gridCol w="571504"/>
                <a:gridCol w="1643074"/>
                <a:gridCol w="1571636"/>
                <a:gridCol w="1643077"/>
              </a:tblGrid>
              <a:tr h="7532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08"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57 660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54 952,8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95,3 %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60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Национальная безопасность и  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правоохранительная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9 374,3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9 198,7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98,1 %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0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Национальная экономика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300 382,9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227 054,3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75,6 %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0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Жилищно-коммунальное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32 750,8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31 340,2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95,7 %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0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612 331,0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599 760,7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97,9 %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0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Культура, кинематография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71 463,4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65 647,5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91,9 %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0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Социальная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31 763,0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29 872,7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94,1 %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30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Физкультура и спорт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2 612,4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2 386,6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91,4 %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0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Средства массовой информации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1 663,1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1 663,1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34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Обслуживание государственного и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муниципального долга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1 120 543,1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1 022 418,6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92,1 %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2"/>
          <p:cNvSpPr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C72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b="1" dirty="0" smtClean="0">
                <a:solidFill>
                  <a:srgbClr val="FFFFFF"/>
                </a:solidFill>
                <a:latin typeface="Georgia" pitchFamily="18" charset="0"/>
              </a:rPr>
              <a:t>               </a:t>
            </a:r>
            <a:r>
              <a:rPr lang="ru-RU" b="1" dirty="0" smtClean="0">
                <a:solidFill>
                  <a:srgbClr val="FFFFFF"/>
                </a:solidFill>
                <a:latin typeface="Georgia" pitchFamily="18" charset="0"/>
              </a:rPr>
              <a:t>Исполнение расходов бюджета города Ржева по разделам  </a:t>
            </a:r>
            <a:r>
              <a:rPr lang="en-US" b="1" dirty="0" smtClean="0">
                <a:solidFill>
                  <a:srgbClr val="FFFFFF"/>
                </a:solidFill>
                <a:latin typeface="Georgia" pitchFamily="18" charset="0"/>
              </a:rPr>
              <a:t>                     	</a:t>
            </a:r>
            <a:r>
              <a:rPr lang="ru-RU" b="1" dirty="0" smtClean="0">
                <a:solidFill>
                  <a:srgbClr val="FFFFFF"/>
                </a:solidFill>
                <a:latin typeface="Georgia" pitchFamily="18" charset="0"/>
              </a:rPr>
              <a:t>функциональной классификации расходов  за 201</a:t>
            </a:r>
            <a:r>
              <a:rPr lang="en-US" b="1" dirty="0" smtClean="0">
                <a:solidFill>
                  <a:srgbClr val="FFFFFF"/>
                </a:solidFill>
                <a:latin typeface="Georgia" pitchFamily="18" charset="0"/>
              </a:rPr>
              <a:t>6</a:t>
            </a:r>
            <a:r>
              <a:rPr lang="ru-RU" b="1" dirty="0" smtClean="0">
                <a:solidFill>
                  <a:srgbClr val="FFFFFF"/>
                </a:solidFill>
                <a:latin typeface="Georgia" pitchFamily="18" charset="0"/>
              </a:rPr>
              <a:t> год</a:t>
            </a:r>
            <a:endParaRPr lang="ru-RU" b="1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7" name="Picture 46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042" name="Picture 10" descr="C:\Users\o.zvereva\Desktop\Фото Ржев\k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419101" cy="347662"/>
          </a:xfrm>
          <a:prstGeom prst="rect">
            <a:avLst/>
          </a:prstGeom>
          <a:noFill/>
        </p:spPr>
      </p:pic>
      <p:pic>
        <p:nvPicPr>
          <p:cNvPr id="1964043" name="Picture 11" descr="C:\Users\o.zvereva\Desktop\Фото Ржев\1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572140"/>
            <a:ext cx="552450" cy="552450"/>
          </a:xfrm>
          <a:prstGeom prst="rect">
            <a:avLst/>
          </a:prstGeom>
          <a:noFill/>
        </p:spPr>
      </p:pic>
      <p:pic>
        <p:nvPicPr>
          <p:cNvPr id="1964044" name="Picture 12" descr="C:\Users\o.zvereva\Desktop\Фото Ржев\12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143512"/>
            <a:ext cx="428599" cy="428628"/>
          </a:xfrm>
          <a:prstGeom prst="rect">
            <a:avLst/>
          </a:prstGeom>
          <a:noFill/>
        </p:spPr>
      </p:pic>
      <p:pic>
        <p:nvPicPr>
          <p:cNvPr id="1964045" name="Picture 13" descr="C:\Users\o.zvereva\Desktop\Фото Ржев\110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786322"/>
            <a:ext cx="347635" cy="380990"/>
          </a:xfrm>
          <a:prstGeom prst="rect">
            <a:avLst/>
          </a:prstGeom>
          <a:noFill/>
        </p:spPr>
      </p:pic>
      <p:pic>
        <p:nvPicPr>
          <p:cNvPr id="1964046" name="Picture 14" descr="C:\Users\o.zvereva\Desktop\Фото Ржев\100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429132"/>
            <a:ext cx="404842" cy="338130"/>
          </a:xfrm>
          <a:prstGeom prst="rect">
            <a:avLst/>
          </a:prstGeom>
          <a:noFill/>
        </p:spPr>
      </p:pic>
      <p:pic>
        <p:nvPicPr>
          <p:cNvPr id="1964047" name="Picture 15" descr="C:\Users\o.zvereva\Desktop\Фото Ржев\070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571876"/>
            <a:ext cx="428628" cy="433388"/>
          </a:xfrm>
          <a:prstGeom prst="rect">
            <a:avLst/>
          </a:prstGeom>
          <a:noFill/>
        </p:spPr>
      </p:pic>
      <p:pic>
        <p:nvPicPr>
          <p:cNvPr id="1964048" name="Picture 16" descr="C:\Users\o.zvereva\Desktop\Фото Ржев\050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143248"/>
            <a:ext cx="381029" cy="390528"/>
          </a:xfrm>
          <a:prstGeom prst="rect">
            <a:avLst/>
          </a:prstGeom>
          <a:noFill/>
        </p:spPr>
      </p:pic>
      <p:pic>
        <p:nvPicPr>
          <p:cNvPr id="1964049" name="Picture 17" descr="C:\Users\o.zvereva\Desktop\Фото Ржев\040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2714620"/>
            <a:ext cx="395317" cy="409581"/>
          </a:xfrm>
          <a:prstGeom prst="rect">
            <a:avLst/>
          </a:prstGeom>
          <a:noFill/>
        </p:spPr>
      </p:pic>
      <p:pic>
        <p:nvPicPr>
          <p:cNvPr id="1964050" name="Picture 18" descr="C:\Users\o.zvereva\Desktop\Фото Ржев\03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2214554"/>
            <a:ext cx="419073" cy="433397"/>
          </a:xfrm>
          <a:prstGeom prst="rect">
            <a:avLst/>
          </a:prstGeom>
          <a:noFill/>
        </p:spPr>
      </p:pic>
      <p:pic>
        <p:nvPicPr>
          <p:cNvPr id="1964051" name="Picture 19" descr="C:\Users\o.zvereva\Desktop\Фото Ржев\010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50" y="1666875"/>
            <a:ext cx="552450" cy="4762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0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663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116013" y="0"/>
            <a:ext cx="8027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</a:t>
            </a:r>
          </a:p>
          <a:p>
            <a:pPr algn="ctr" defTabSz="914400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муниципальных программ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-1" y="857229"/>
          <a:ext cx="9144001" cy="6000768"/>
        </p:xfrm>
        <a:graphic>
          <a:graphicData uri="http://schemas.openxmlformats.org/drawingml/2006/table">
            <a:tbl>
              <a:tblPr/>
              <a:tblGrid>
                <a:gridCol w="6330268"/>
                <a:gridCol w="1108918"/>
                <a:gridCol w="1007390"/>
                <a:gridCol w="697425"/>
              </a:tblGrid>
              <a:tr h="28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Исполнение,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9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 "Развитие образования города Ржева Тверской области" на 2014- 2019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551 728,2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540 086,9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"Развитие культуры города Ржева Тверской области" на 2014- 2019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112 678,2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106 289,8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9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"Развитие физической культуры и спорта города Ржева Тверской области" на 2014- 2019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29 930,6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28 274,4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"Социальная поддержка и защита населения города Ржева Тверской области " на 2014-2019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8 575,6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8 423,8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"Молодежь города Ржева Тверской области " на 2014-2019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3 549,7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3 435,9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 "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коммунальное хозяйство города Ржева Тверской области"  на 2014 -2019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4 558,7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4 491,3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"Благоустройство города Ржева Тверской области" на 2014-2019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40 762,6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39 485,2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 "Дорожное хозяйство и общественный транспорт города Ржева Тверской области " на 2014-2019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283 813,0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210 485,2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9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"Управление имуществом и земельными ресурсами города Ржева Тверской области" на 2014- 2019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7 693,6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7 322,8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 "Управление общественными финансами города Ржева Тверской области" на 2014 -2019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7 058,3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6 850,5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19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 " Муниципальное управление и гражданское общество города Ржева"  на 2014-2019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50 216,1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48 749,1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 "Обеспечение правопорядка и безопасности населения города Ржева Тверской области"  на 2016 -2021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8 815,0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8 587,4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06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Расходы, не включенные в муниципальные программы города Ржева Тверской области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11 163,6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9 936,2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89,0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расходов: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208" marR="672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20 543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022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418,6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91,2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14300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571604" y="0"/>
            <a:ext cx="75723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муниципальной программы  города Ржева Тверской области «Развитие образования города Ржева Тверской области» </a:t>
            </a: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на 2014-2019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годы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1" y="1073150"/>
          <a:ext cx="9144000" cy="5784850"/>
        </p:xfrm>
        <a:graphic>
          <a:graphicData uri="http://schemas.openxmlformats.org/presentationml/2006/ole">
            <p:oleObj spid="_x0000_s2381826" name="Диаграмма" r:id="rId6" imgW="9448710" imgH="656262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57554" y="171448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</a:t>
            </a:r>
          </a:p>
          <a:p>
            <a:pPr algn="ctr"/>
            <a:r>
              <a:rPr lang="en-US" sz="1600" b="1" dirty="0" smtClean="0"/>
              <a:t>5</a:t>
            </a:r>
            <a:r>
              <a:rPr lang="ru-RU" sz="1600" b="1" dirty="0" smtClean="0"/>
              <a:t>51 728,2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71448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540 086,9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71448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11 641,3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71448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97,9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5" name="Picture 5" descr="C:\Users\metelkina\Documents\Закон об обл бюджете\2016 г\Бюджет для граждан 2016 г\скачанные файлы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736"/>
            <a:ext cx="18573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39DE9-93C6-47EE-BFA0-C98B5584866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733187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188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89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Муниципальная программа «Развитие образования города Ржева Тверской области» на 2014-2019 годы</a:t>
            </a:r>
          </a:p>
        </p:txBody>
      </p:sp>
      <p:sp>
        <p:nvSpPr>
          <p:cNvPr id="733190" name="TextBox 8"/>
          <p:cNvSpPr txBox="1">
            <a:spLocks noChangeArrowheads="1"/>
          </p:cNvSpPr>
          <p:nvPr/>
        </p:nvSpPr>
        <p:spPr bwMode="auto">
          <a:xfrm>
            <a:off x="0" y="1071546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2016 году:</a:t>
            </a:r>
            <a:endParaRPr lang="ru-RU" sz="1600" b="1" dirty="0"/>
          </a:p>
        </p:txBody>
      </p:sp>
      <p:pic>
        <p:nvPicPr>
          <p:cNvPr id="733199" name="Picture 3" descr="C:\Users\metelkina\Documents\Закон об обл бюджете\2016 г\Бюджет для граждан 2016 г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071813"/>
            <a:ext cx="1857358" cy="164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200" name="Picture 2" descr="http://tver.bezformata.ru/content/image1390247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857760"/>
            <a:ext cx="1857357" cy="178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4282" y="1357297"/>
          <a:ext cx="6786610" cy="541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74"/>
                <a:gridCol w="980836"/>
              </a:tblGrid>
              <a:tr h="2937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68530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образовательных учреждений за счет средств местного бюджета (13 школ, 22 детских сады, 2 учреждения дополнительного образования, 1 оздоровительный лагерь)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136 679,9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68530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124 785,0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88110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214 276,6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8950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(присмотр и уход за ребенком) в дошкольных учреждениях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11 047,1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68530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укрепление материально-технической базы муниципальных общеобразовательных организаций за счет остатков прошлых лет (областной бюджет) (ликвидация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второй смены)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5 187,0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и обслуживание систем водоочистки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 и оздоровление детей и подростков города Ржева Тверской обл.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8950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в муниципальных общеобразовательных учреждениях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13 993,5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31580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образовательных учреждениях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8 627,7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9984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образовательных учреждениях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2 563,9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14300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571604" y="0"/>
            <a:ext cx="75723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муниципальной программы  города Ржева Тверской области «Развитие культуры города Ржева Тверской области» </a:t>
            </a: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    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на 2014-2019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годы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071546"/>
          <a:ext cx="9143999" cy="5786454"/>
        </p:xfrm>
        <a:graphic>
          <a:graphicData uri="http://schemas.openxmlformats.org/presentationml/2006/ole">
            <p:oleObj spid="_x0000_s2382850" name="Диаграмма" r:id="rId6" imgW="9448710" imgH="656262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57554" y="1285860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  </a:t>
            </a:r>
          </a:p>
          <a:p>
            <a:pPr algn="ctr"/>
            <a:r>
              <a:rPr lang="ru-RU" sz="1600" b="1" dirty="0" smtClean="0"/>
              <a:t>112 678,2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285860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106 289,8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285860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6 388,4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285860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</a:t>
            </a:r>
            <a:r>
              <a:rPr lang="ru-RU" sz="1400" b="1" dirty="0" smtClean="0"/>
              <a:t>94,3 %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214311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8108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Муниципальная программа «Развитие культуры города Ржева Тверской области» на 2014-2019 годы</a:t>
            </a: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0" y="928670"/>
            <a:ext cx="6858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2016 году:</a:t>
            </a:r>
            <a:endParaRPr lang="ru-RU" sz="1600" b="1" dirty="0"/>
          </a:p>
        </p:txBody>
      </p:sp>
      <p:pic>
        <p:nvPicPr>
          <p:cNvPr id="2298882" name="Picture 2" descr="http://dk-rzhev.muzkult.ru/img/upload/2444/image_image_735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428736"/>
            <a:ext cx="2428892" cy="1785950"/>
          </a:xfrm>
          <a:prstGeom prst="rect">
            <a:avLst/>
          </a:prstGeom>
          <a:noFill/>
        </p:spPr>
      </p:pic>
      <p:pic>
        <p:nvPicPr>
          <p:cNvPr id="2298889" name="Picture 9" descr="C:\Users\o.zvereva\Pictures\image_image_530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357562"/>
            <a:ext cx="2428892" cy="1785950"/>
          </a:xfrm>
          <a:prstGeom prst="rect">
            <a:avLst/>
          </a:prstGeom>
          <a:noFill/>
        </p:spPr>
      </p:pic>
      <p:pic>
        <p:nvPicPr>
          <p:cNvPr id="41" name="Picture 12" descr="C:\Users\o.zvereva\Desktop\71177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5214950"/>
            <a:ext cx="24288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14282" y="1285860"/>
          <a:ext cx="6096000" cy="5357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/>
                <a:gridCol w="881026"/>
              </a:tblGrid>
              <a:tr h="3147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7051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культуры за счет средств местного бюджета 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школы искусств,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клуба, выставочный зал, библиотеки, центр обслуживания учреждений культуры)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65 659,0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50366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музыкальных инструментов в учреждениях дополнительного образования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50366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Комплектование библиотечных фондов МУК «Ржевская ЦБС»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368,3 тыс. руб.,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том числе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федерального бюджета</a:t>
                      </a:r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18,3 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0862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учреждениях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2 019,0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130952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ремонтных работ на объектах муниципальных организаций сферы культуры в рамках реализации плана основных мероприятий, связанных с подготовкой и проведением празднования на федеральном уровне памятной даты "800-летие основания г. Ржева Тверской области«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– 30 236,1 тыс. 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., в том числе за счет средств федерального бюджета –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29 843,6 тыс.руб.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30 236,1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7051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беспрепятственного доступа лиц с ограниченными возможностями в учреждениях дополнительного образования в области культуры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50366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учреждениях подведомственных Отделу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культуры администрации города Ржева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50366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массовых, культурно-просветительских и театрально-зрелищных мероприятий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1 449,9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722ED594-102E-4321-B5E9-458B259BF14C}" type="slidenum">
              <a:rPr lang="ru-RU" sz="1400">
                <a:latin typeface="+mn-lt"/>
                <a:cs typeface="+mn-cs"/>
              </a:rPr>
              <a:pPr algn="r">
                <a:defRPr/>
              </a:pPr>
              <a:t>4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37219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37220" name="Прямоугольник 29"/>
          <p:cNvSpPr>
            <a:spLocks noChangeArrowheads="1"/>
          </p:cNvSpPr>
          <p:nvPr/>
        </p:nvSpPr>
        <p:spPr bwMode="auto">
          <a:xfrm>
            <a:off x="107950" y="765175"/>
            <a:ext cx="8893175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Бюджетный кодекс Российской Федерации статья 6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1. Единства бюджетной системы Российской Федерации;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2. Самостоятельности бюджетов;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3. Сбалансированности бюджета;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4. Общего (совокупного) покрытия расходов бюджетов;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5. Прозрачности (открытости);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6. Достоверности бюджета;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7. Подведомственности расходов бюджетов;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8. Единства кассы.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Бюджетный кодекс Российской Федерации статья 28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принцип прозрачности (открытости) означает: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— обязательное опубликование в средствах массовой информации утвержденных бюджетов и отчетов об их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исполнении;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— обязательную открытость для общества и средств массовой информации проектов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— стабильность и (или) преемственность бюджетной классификации Российской Федерации.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Бюджетный кодекс Российской Федерации статья 3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Дефицит бюджета — превышение расходов над его доходами;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Государственный и муниципальный долг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образованием;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14300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428728" y="0"/>
            <a:ext cx="77152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муниципальной программы  города Ржева Тверской области «Развитие физической культуры и спорта города Ржева Тверской области» </a:t>
            </a: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на 2014 – 2019 годы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на 2014-2019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годы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1" y="1071546"/>
          <a:ext cx="9143999" cy="5786454"/>
        </p:xfrm>
        <a:graphic>
          <a:graphicData uri="http://schemas.openxmlformats.org/presentationml/2006/ole">
            <p:oleObj spid="_x0000_s2383874" name="Диаграмма" r:id="rId6" imgW="9448710" imgH="656262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57554" y="171448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  </a:t>
            </a:r>
          </a:p>
          <a:p>
            <a:pPr algn="ctr"/>
            <a:r>
              <a:rPr lang="ru-RU" sz="1600" b="1" dirty="0" smtClean="0"/>
              <a:t>29 930,6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71448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28 274,4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71448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1 656,2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71448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94,5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24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(тыс. руб.)</a:t>
            </a:r>
            <a:endParaRPr lang="ru-RU" sz="1600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Муниципальная программа «Развитие физической культуры и спорта города Ржева Тверской области» на 2014-2019 годы</a:t>
            </a:r>
            <a:endParaRPr 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142844" y="1000108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2016 году:</a:t>
            </a:r>
            <a:endParaRPr lang="ru-RU" sz="1600" b="1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7158" y="1571615"/>
          <a:ext cx="5857916" cy="302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161"/>
                <a:gridCol w="876755"/>
              </a:tblGrid>
              <a:tr h="283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7303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дополнительного образования за счет средств местного бюджета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учреждения)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25 788,7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622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и участие в мероприятиях в области физкультуры и спорта в учреждениях дополнительного образования детей в целях достижения высших спортивных результатов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478,4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7303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проведения спортивно-массовых мероприятий и соревнований на территории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559,1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622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комплексной безопасности спортивных объектов учреждений дополнительного образования за счет средств местного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7303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учреждениях дополнительного образования физкультуры и спорта(местный бюджет)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305026" name="Picture 2" descr="C:\Users\o.zvereva\Pictures\2016-12-01\sport_phr_21022011_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214422"/>
            <a:ext cx="2500330" cy="1571626"/>
          </a:xfrm>
          <a:prstGeom prst="rect">
            <a:avLst/>
          </a:prstGeom>
          <a:noFill/>
        </p:spPr>
      </p:pic>
      <p:pic>
        <p:nvPicPr>
          <p:cNvPr id="2305028" name="Picture 4" descr="C:\Users\o.zvereva\Pictures\2016-12-01\rcTupTn6e2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857496"/>
            <a:ext cx="2428892" cy="1928826"/>
          </a:xfrm>
          <a:prstGeom prst="rect">
            <a:avLst/>
          </a:prstGeom>
          <a:noFill/>
        </p:spPr>
      </p:pic>
      <p:pic>
        <p:nvPicPr>
          <p:cNvPr id="2305029" name="Picture 5" descr="C:\Users\o.zvereva\Pictures\2016-12-01\uV3VB6dek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929198"/>
            <a:ext cx="2571768" cy="1728791"/>
          </a:xfrm>
          <a:prstGeom prst="rect">
            <a:avLst/>
          </a:prstGeom>
          <a:noFill/>
        </p:spPr>
      </p:pic>
      <p:pic>
        <p:nvPicPr>
          <p:cNvPr id="2140162" name="Picture 2" descr="C:\Users\o.zvereva\Desktop\Фото Ржев\тхэквондо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929198"/>
            <a:ext cx="2714644" cy="1571627"/>
          </a:xfrm>
          <a:prstGeom prst="rect">
            <a:avLst/>
          </a:prstGeom>
          <a:noFill/>
        </p:spPr>
      </p:pic>
      <p:pic>
        <p:nvPicPr>
          <p:cNvPr id="2140163" name="Picture 3" descr="C:\Users\o.zvereva\Desktop\Фото Ржев\футбол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4929198"/>
            <a:ext cx="2500331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1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муниципальной программы  города Ржева Тверской области «Социальная поддержка и защита населения города Ржева Тверской области»  на 2014-2019 годы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092183"/>
          <a:ext cx="9112251" cy="5765817"/>
        </p:xfrm>
        <a:graphic>
          <a:graphicData uri="http://schemas.openxmlformats.org/presentationml/2006/ole">
            <p:oleObj spid="_x0000_s2384898" name="Диаграмма" r:id="rId6" imgW="9210723" imgH="575316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57554" y="135729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 </a:t>
            </a:r>
          </a:p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8 575,6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35729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</a:t>
            </a:r>
          </a:p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8 423,8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35729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151,8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35729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98,2%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96030" y="785794"/>
            <a:ext cx="124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(тыс. руб.)</a:t>
            </a:r>
            <a:endParaRPr lang="ru-RU" sz="1600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8108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Муниципальная программа «Социальная поддержка и защита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населения города Ржева Тверской области» на 2014-2019 годы</a:t>
            </a:r>
            <a:endParaRPr 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0" y="1000108"/>
            <a:ext cx="9001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2016 году:</a:t>
            </a:r>
            <a:endParaRPr lang="ru-RU" sz="1600" b="1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428596" y="1500175"/>
          <a:ext cx="8286808" cy="512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155"/>
                <a:gridCol w="1197653"/>
              </a:tblGrid>
              <a:tr h="2768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1691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проезда учащихся общеобразовательных учреждений –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4 268,9 тыс. руб.,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местного бюджета</a:t>
                      </a:r>
                      <a:r>
                        <a:rPr lang="ru-RU" sz="105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1 040,0 тыс. 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родительской платы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3 228,9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4 268,9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1691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Возмещение разницы в цене от предоставления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помывок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бане по льготным ценам социально-незащищенным слоям населения города Ржева Тверской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1 067,6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1691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приобретение жилых помещений для малоимущих многодетных семей, нуждающихся в жилых помещениях –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1 570,0 тыс. руб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в том числе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1 099,0 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1691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жилых помещений, находящихся в муниципальной собственности, закрепленных за детьми-сиротами и детьми, оставшимися без попечения родителей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2195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беспрепятственного доступа лиц с ограниченными возможностями к муниципальным объектам социальной инфраструктуры</a:t>
                      </a:r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устройство пандусов с перилами, подъемных устройств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7319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помощи на ремонт домов и квартир ветеранам ВОВ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7319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организаций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7319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Доплата к пенсиям государственных и муниципальных служащих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604,2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4301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Пожизненная ежемесячная выплата гражданам, удостоенным звания "Почетный гражданин города Ржева Тверской области"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4301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обучающимся в высших учебных заведениях по направлению Администрации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428728" y="1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муниципальной программы  города Ржева Тверской области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«Молодежь города Ржева Тверской области»  на 2014-2019 годы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092183"/>
          <a:ext cx="9112251" cy="5765817"/>
        </p:xfrm>
        <a:graphic>
          <a:graphicData uri="http://schemas.openxmlformats.org/presentationml/2006/ole">
            <p:oleObj spid="_x0000_s2385922" name="Диаграмма" r:id="rId6" imgW="9210723" imgH="575316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28992" y="1285860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</a:t>
            </a:r>
          </a:p>
          <a:p>
            <a:pPr algn="ctr"/>
            <a:r>
              <a:rPr lang="ru-RU" b="1" dirty="0" smtClean="0"/>
              <a:t>  </a:t>
            </a:r>
            <a:r>
              <a:rPr lang="ru-RU" sz="1600" b="1" dirty="0" smtClean="0"/>
              <a:t>3 549,7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1285860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3 435,9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1285860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113,8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1285860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96,8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785794"/>
            <a:ext cx="124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(тыс. руб.)</a:t>
            </a:r>
            <a:endParaRPr lang="ru-RU" sz="1600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8108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Муниципальная программа «Молодежь города Ржева Тверской области»  на 2014-2019 годы</a:t>
            </a: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0" y="928670"/>
            <a:ext cx="9001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2016 году:</a:t>
            </a:r>
            <a:endParaRPr lang="ru-RU" sz="1600" b="1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14282" y="1357297"/>
          <a:ext cx="5857916" cy="368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33"/>
                <a:gridCol w="1171583"/>
              </a:tblGrid>
              <a:tr h="4056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387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жилья молодым семьям –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888,1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226,6 тыс. руб.,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федерального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623,1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1 888,1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1661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Ресурсное обеспечение "Огня Славы"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276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Проведение, организация и участие в мероприятиях военно-патриотической направленности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2768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музея и мемориальных кладбищ советских и немецких солдат (внебюджетные средства)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9930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вовлечению молодежи в общественно-политическую, социально-экономическую и культурную жизнь общества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276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учреждения города Ржева Тверской области "Центр патриотического воспитания"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144257" name="Picture 1" descr="C:\Users\o.zvereva\Desktop\Фото Ржев\мол. семьи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428736"/>
            <a:ext cx="2643206" cy="1500198"/>
          </a:xfrm>
          <a:prstGeom prst="rect">
            <a:avLst/>
          </a:prstGeom>
          <a:noFill/>
        </p:spPr>
      </p:pic>
      <p:pic>
        <p:nvPicPr>
          <p:cNvPr id="2144258" name="Picture 2" descr="C:\Users\o.zvereva\Desktop\Фото Ржев\огон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000373"/>
            <a:ext cx="2643206" cy="1643074"/>
          </a:xfrm>
          <a:prstGeom prst="rect">
            <a:avLst/>
          </a:prstGeom>
          <a:noFill/>
        </p:spPr>
      </p:pic>
      <p:pic>
        <p:nvPicPr>
          <p:cNvPr id="2144260" name="Picture 4" descr="C:\Users\o.zvereva\Desktop\Фото Ржев\ЦП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786322"/>
            <a:ext cx="2643206" cy="1928826"/>
          </a:xfrm>
          <a:prstGeom prst="rect">
            <a:avLst/>
          </a:prstGeom>
          <a:noFill/>
        </p:spPr>
      </p:pic>
      <p:pic>
        <p:nvPicPr>
          <p:cNvPr id="2144261" name="Picture 5" descr="C:\Users\o.zvereva\Desktop\Фото Ржев\ЦПВ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143512"/>
            <a:ext cx="2786082" cy="1595458"/>
          </a:xfrm>
          <a:prstGeom prst="rect">
            <a:avLst/>
          </a:prstGeom>
          <a:noFill/>
        </p:spPr>
      </p:pic>
      <p:pic>
        <p:nvPicPr>
          <p:cNvPr id="2144262" name="Picture 6" descr="C:\Users\o.zvereva\Desktop\Фото Ржев\танк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5143513"/>
            <a:ext cx="2643206" cy="157163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1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муниципальной программы  города Ржева Тверской области  «Жилищно-коммунальное хозяйство города Ржева Тверской области»</a:t>
            </a: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на 2014-2019 г.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071546"/>
          <a:ext cx="9112251" cy="5765817"/>
        </p:xfrm>
        <a:graphic>
          <a:graphicData uri="http://schemas.openxmlformats.org/presentationml/2006/ole">
            <p:oleObj spid="_x0000_s2386946" name="Диаграмма" r:id="rId6" imgW="9210723" imgH="575316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00166" y="1285860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</a:t>
            </a:r>
          </a:p>
          <a:p>
            <a:pPr algn="ctr"/>
            <a:r>
              <a:rPr lang="ru-RU" b="1" dirty="0" smtClean="0"/>
              <a:t>  </a:t>
            </a:r>
            <a:r>
              <a:rPr lang="ru-RU" sz="1600" b="1" dirty="0" smtClean="0"/>
              <a:t>4 558,7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1285860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4 491,3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1285860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67,4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1285860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98,5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Муниципальная программа «Жилищно-коммунальное хозяйство города Ржева Тверской области» на 2014-2019 годы</a:t>
            </a:r>
            <a:endParaRPr 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142844" y="1000108"/>
            <a:ext cx="87868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2016 году:</a:t>
            </a:r>
            <a:endParaRPr lang="ru-RU" sz="1600" b="1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7158" y="1428736"/>
          <a:ext cx="5429288" cy="37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193"/>
                <a:gridCol w="994095"/>
              </a:tblGrid>
              <a:tr h="281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9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теплотрассы от ТК по ул.Соколова до ТК-5 по ул.Гагарина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9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текущего ремонта в здании ЦТП по улице Челюскинцев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9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проектной документации для газификации земельных участков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9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и приведение в исправное состояние пожарных гидрантов на территории города Ржева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32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некоммерческим организациям на проведение капитального ремонта многоквартирных домов (местный бюджет)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2280,9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732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Детальное обследование строительных конструкций жилого многоквартирного дома, расположенного по адресу: Тверская область, город Ржев, улица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Тертия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Филиппова, дом 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7" name="Picture 5" descr="C:\Users\o.zvereva\Pictures\2016-12-01\44975-belgorod-dnestrovskij-prodolzhil-gazifikaciyu-nesmotrya-na-podorozhanie-golubogo-topliva-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428736"/>
            <a:ext cx="3000396" cy="1500178"/>
          </a:xfrm>
          <a:prstGeom prst="rect">
            <a:avLst/>
          </a:prstGeom>
          <a:noFill/>
        </p:spPr>
      </p:pic>
      <p:pic>
        <p:nvPicPr>
          <p:cNvPr id="2146305" name="Picture 1" descr="C:\Users\o.zvereva\Desktop\Фото Ржев\крыш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5000636"/>
            <a:ext cx="3071834" cy="1643074"/>
          </a:xfrm>
          <a:prstGeom prst="rect">
            <a:avLst/>
          </a:prstGeom>
          <a:noFill/>
        </p:spPr>
      </p:pic>
      <p:pic>
        <p:nvPicPr>
          <p:cNvPr id="2146306" name="Picture 2" descr="C:\Users\o.zvereva\Desktop\Фото Ржев\гидрант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071810"/>
            <a:ext cx="3024182" cy="1785930"/>
          </a:xfrm>
          <a:prstGeom prst="rect">
            <a:avLst/>
          </a:prstGeom>
          <a:noFill/>
        </p:spPr>
      </p:pic>
      <p:pic>
        <p:nvPicPr>
          <p:cNvPr id="2146307" name="Picture 3" descr="C:\Users\o.zvereva\Desktop\Фото Ржев\Т.Филиппова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214950"/>
            <a:ext cx="2500330" cy="1500198"/>
          </a:xfrm>
          <a:prstGeom prst="rect">
            <a:avLst/>
          </a:prstGeom>
          <a:noFill/>
        </p:spPr>
      </p:pic>
      <p:pic>
        <p:nvPicPr>
          <p:cNvPr id="2146308" name="Picture 4" descr="C:\Users\o.zvereva\Desktop\Фото Ржев\газ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5257806"/>
            <a:ext cx="2571768" cy="14573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0947" name="Object 3"/>
          <p:cNvGraphicFramePr>
            <a:graphicFrameLocks noChangeAspect="1"/>
          </p:cNvGraphicFramePr>
          <p:nvPr/>
        </p:nvGraphicFramePr>
        <p:xfrm>
          <a:off x="0" y="1071546"/>
          <a:ext cx="9144000" cy="5786454"/>
        </p:xfrm>
        <a:graphic>
          <a:graphicData uri="http://schemas.openxmlformats.org/presentationml/2006/ole">
            <p:oleObj spid="_x0000_s2387970" name="Диаграмма" r:id="rId4" imgW="9210723" imgH="5743710" progId="MSGraph.Chart.8">
              <p:embed followColorScheme="full"/>
            </p:oleObj>
          </a:graphicData>
        </a:graphic>
      </p:graphicFrame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1"/>
            <a:ext cx="7786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муниципальной программы  города Ржева Тверской области  «Благоустройство города Ржева Тверской области»  на 2014-2019 г.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1285860"/>
            <a:ext cx="1500198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</a:t>
            </a:r>
          </a:p>
          <a:p>
            <a:pPr algn="ctr"/>
            <a:r>
              <a:rPr lang="ru-RU" b="1" dirty="0" smtClean="0"/>
              <a:t>    </a:t>
            </a:r>
            <a:r>
              <a:rPr lang="ru-RU" sz="1600" b="1" dirty="0" smtClean="0"/>
              <a:t>40 762,6 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1285860"/>
            <a:ext cx="1500198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39 485,2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1285860"/>
            <a:ext cx="1500198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  1 277,4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86512" y="1285860"/>
            <a:ext cx="1500198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96,9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71546"/>
            <a:ext cx="124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(тыс. руб.)</a:t>
            </a:r>
            <a:endParaRPr lang="ru-RU" sz="16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1" name="Picture 3" descr="C:\Users\o.zvereva\Downloads\-mMRHXrQD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3" y="1428736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3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4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05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Муниципальная программа «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Благоустройство города 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Ржева Тверской области» на 2014-2019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годы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2406" name="TextBox 8"/>
          <p:cNvSpPr txBox="1">
            <a:spLocks noChangeArrowheads="1"/>
          </p:cNvSpPr>
          <p:nvPr/>
        </p:nvSpPr>
        <p:spPr bwMode="auto">
          <a:xfrm>
            <a:off x="285720" y="1000108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2016 году:</a:t>
            </a:r>
            <a:endParaRPr lang="ru-RU" sz="1400" b="1" dirty="0" smtClean="0"/>
          </a:p>
          <a:p>
            <a:pPr algn="ctr"/>
            <a:endParaRPr lang="ru-RU" sz="1400" b="1" u="sng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57158" y="1357298"/>
          <a:ext cx="5929354" cy="528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520"/>
                <a:gridCol w="828834"/>
              </a:tblGrid>
              <a:tr h="388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4944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г. Ржева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1 948,2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5824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парка Грацинского в городе Ржеве Тверской области(пешеходная дорожка "Аллея мастеров")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3 498,4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4513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платежей по договорам лизинга для закупки техники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824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Устройство, ремонт и содержание уличного освещения на территории города Ржева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4 499,9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8240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электрической энергии для осуществления уличного освещения города Ржева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10 863,2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58240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 городских кладбищ, воинских захоронений и памятников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1 617,2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0894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улиц, автодорог, мостов, мест отдыха граждан и других объектов благоустройства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58240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ремонтно-восстановительных работ на мемориальном кладбище Советских воинов в городе Ржеве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8240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работ по восстановлению воинских захоронений (областной бюджет)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306050" name="Picture 2" descr="C:\Users\o.zvereva\Pictures\2016-12-01\0_thum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2786058"/>
            <a:ext cx="2154252" cy="1143008"/>
          </a:xfrm>
          <a:prstGeom prst="rect">
            <a:avLst/>
          </a:prstGeom>
          <a:noFill/>
        </p:spPr>
      </p:pic>
      <p:pic>
        <p:nvPicPr>
          <p:cNvPr id="2306051" name="Picture 3" descr="C:\Users\o.zvereva\Pictures\2016-12-01\7ed47e7c-5d9e-4c5a-82ba-a025474e3bb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4000504"/>
            <a:ext cx="2143140" cy="1357322"/>
          </a:xfrm>
          <a:prstGeom prst="rect">
            <a:avLst/>
          </a:prstGeom>
          <a:noFill/>
        </p:spPr>
      </p:pic>
      <p:pic>
        <p:nvPicPr>
          <p:cNvPr id="2306053" name="Picture 5" descr="C:\Users\o.zvereva\Pictures\2016-12-01\553818_608x608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5429264"/>
            <a:ext cx="2143140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8DD524EE-014B-4581-9BE2-40A2676D9AD0}" type="slidenum">
              <a:rPr lang="ru-RU" sz="1400"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39267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39268" name="Прямоугольник 29"/>
          <p:cNvSpPr>
            <a:spLocks noChangeArrowheads="1"/>
          </p:cNvSpPr>
          <p:nvPr/>
        </p:nvSpPr>
        <p:spPr bwMode="auto">
          <a:xfrm>
            <a:off x="107950" y="1125538"/>
            <a:ext cx="88931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</a:t>
            </a:r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система 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области);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Подпрограмма муниципальной программы (далее - подпрограмма)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часть муниципальной программы, 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Администратор муниципальной программы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Главный администратор программы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администратор муниципальной программы, координирующий деятельность других администраторов муниципальной программы по разработке и реализации муниципальной программы и (или) ее подпрограмм и определенный при наличии двух и более администраторов муниципальной программы, а также выполняющий функции администратора муниципальной программы в части, касающейся его полномочий;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муниципальной программы  города Ржева Тверской области  «Дорожное хозяйство и общественный транспорт города Ржева Тверской области»  на 2014-2019 г.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357298"/>
          <a:ext cx="9112251" cy="5480065"/>
        </p:xfrm>
        <a:graphic>
          <a:graphicData uri="http://schemas.openxmlformats.org/presentationml/2006/ole">
            <p:oleObj spid="_x0000_s2388994" name="Диаграмма" r:id="rId6" imgW="9210723" imgH="575316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28662" y="1428736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283 813,0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1428736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210 485,2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1428736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73 327,8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1428736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74,2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428736"/>
            <a:ext cx="124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(тыс. руб.)</a:t>
            </a:r>
            <a:endParaRPr lang="ru-RU" sz="1600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7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588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1081087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89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65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Основные направления расходов за счет средств Дорожного фонда  города Ржева в 2016 году (тыс. руб.)</a:t>
            </a:r>
            <a:endParaRPr 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муниципальной программы  города Ржева Тверской области  «Управление имуществом и земельными ресурсами города Ржева Тверской области»  на 2014-2019 г.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377935"/>
          <a:ext cx="9112251" cy="5480065"/>
        </p:xfrm>
        <a:graphic>
          <a:graphicData uri="http://schemas.openxmlformats.org/presentationml/2006/ole">
            <p:oleObj spid="_x0000_s2390018" name="Диаграмма" r:id="rId6" imgW="9210723" imgH="575316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28728" y="135729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7 693,6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35729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</a:t>
            </a:r>
          </a:p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7 322,8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135729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370,8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135729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95,2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15272" y="1000108"/>
            <a:ext cx="124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(тыс. руб.)</a:t>
            </a:r>
            <a:endParaRPr lang="ru-RU" sz="1600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428728" y="0"/>
            <a:ext cx="7715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муниципальной программы  города Ржева Тверской области  «Управление общественными финансами города Ржева Тверской области»  на 2014-2019 г.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377935"/>
          <a:ext cx="9112251" cy="5480065"/>
        </p:xfrm>
        <a:graphic>
          <a:graphicData uri="http://schemas.openxmlformats.org/presentationml/2006/ole">
            <p:oleObj spid="_x0000_s2391042" name="Диаграмма" r:id="rId6" imgW="9210723" imgH="575316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00166" y="171448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</a:t>
            </a:r>
          </a:p>
          <a:p>
            <a:pPr algn="ctr"/>
            <a:r>
              <a:rPr lang="ru-RU" b="1" dirty="0" smtClean="0"/>
              <a:t>   </a:t>
            </a:r>
            <a:r>
              <a:rPr lang="ru-RU" sz="1600" b="1" dirty="0" smtClean="0"/>
              <a:t>7 058,3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714488"/>
            <a:ext cx="1214446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</a:t>
            </a:r>
          </a:p>
          <a:p>
            <a:pPr algn="ctr"/>
            <a:r>
              <a:rPr lang="ru-RU" sz="1600" b="1" dirty="0" smtClean="0"/>
              <a:t> 6 850,5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1714488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207,8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1714488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97,1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42873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428728" y="0"/>
            <a:ext cx="7715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</a:t>
            </a:r>
          </a:p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муниципальной программы  города Ржева Тверской области «Муниципальное управление и гражданское общество города Ржева» на 2014-2019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годы</a:t>
            </a: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285860"/>
          <a:ext cx="9144000" cy="5572140"/>
        </p:xfrm>
        <a:graphic>
          <a:graphicData uri="http://schemas.openxmlformats.org/presentationml/2006/ole">
            <p:oleObj spid="_x0000_s2392066" name="Диаграмма" r:id="rId6" imgW="9448710" imgH="656262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00100" y="1357298"/>
            <a:ext cx="1143008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План        </a:t>
            </a:r>
            <a:r>
              <a:rPr lang="ru-RU" sz="1600" b="1" dirty="0" smtClean="0"/>
              <a:t>50 216,1</a:t>
            </a:r>
          </a:p>
          <a:p>
            <a:pPr algn="ctr"/>
            <a:r>
              <a:rPr lang="ru-RU" sz="1600" b="1" dirty="0" smtClean="0"/>
              <a:t>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1357298"/>
            <a:ext cx="1071570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48 749,1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1357298"/>
            <a:ext cx="1285884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исполнено 1 467,0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1357298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Процент исполнения 97,1 %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000108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50070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ПП1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г. Ржева;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ПП2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Развитие международных связей в г. Ржеве;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ПП3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Подготовка к празднованию 800-летия г. Ржева;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ПП4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О противодействии коррупции в г. Ржеве;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ПП5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Осуществление муниципальным образованием отдельных переданных государственных полномочий;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ПП6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Создание условий для эффективного функционирования органов местного самоуправления г. Ржева;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ПП7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Повышение статуса г. Ржева, удостоенного почетного звания РФ "Город воинской славы";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ПП8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Улучшение условий и охраны труда в г. Ржеве.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Муниципальная программа «Муниципальное управление и гражданское общество  города Ржева Тверской области»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на 2014-2019 годы</a:t>
            </a:r>
            <a:endParaRPr 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357126" y="1071546"/>
            <a:ext cx="87868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2016 году:</a:t>
            </a:r>
            <a:endParaRPr lang="ru-RU" sz="1600" b="1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0" y="1357298"/>
          <a:ext cx="9144000" cy="550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  <a:gridCol w="914400"/>
              </a:tblGrid>
              <a:tr h="2834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8348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Освещение в СМИ значимых для города информационных видеосюжетов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724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редакций городских газет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1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213,1 тыс. руб.,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- 463,1 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8348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Сотрудничество с делегациями из городов-побратимов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8348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праздничных мероприятий, посвященных 800-летию основания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2 098,6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8348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отдела ЗАГС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федерального бюджета </a:t>
                      </a:r>
                      <a:endParaRPr lang="ru-RU" sz="1200" b="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1 604,1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6147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Тверской области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7248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по созданию, исполнению полномочий и обеспечению деятельности комиссий по делам несовершеннолетних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6147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органами местного самоуправления отдельных государственных полномочий Тверской области по организации проведения на территории Тверской области мероприятий по предупреждению и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ликвидации болезней животных, их лечению, защите населения от болезней, общих для человека и животных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6147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 за счет средств областного бюджета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 – </a:t>
                      </a:r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6 611,4 тыс. руб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за счет федерального – </a:t>
                      </a:r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1 960,7 тыс. 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8 572,1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8348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административных зданий находящихся в муниципальной собственности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2 342,1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8348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Противопожарные мероприятия административных зданий находящихся в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676,3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8348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кладбища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340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акций, совещаний, конференций, мероприятий значимых для города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 год на реализацию муниципальной программы  города Ржева Тверской области  «Обеспечение правопорядка и безопасности населения города Ржева Тверской  области»  на 2016-2021 г.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4237" name="Object 13"/>
          <p:cNvGraphicFramePr>
            <a:graphicFrameLocks noChangeAspect="1"/>
          </p:cNvGraphicFramePr>
          <p:nvPr/>
        </p:nvGraphicFramePr>
        <p:xfrm>
          <a:off x="0" y="1377950"/>
          <a:ext cx="9144000" cy="5480050"/>
        </p:xfrm>
        <a:graphic>
          <a:graphicData uri="http://schemas.openxmlformats.org/presentationml/2006/ole">
            <p:oleObj spid="_x0000_s2393090" name="Диаграмма" r:id="rId6" imgW="9210723" imgH="5753160" progId="MSGraph.Chart.8">
              <p:embed followColorScheme="full"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928794" y="1500174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  </a:t>
            </a:r>
            <a:r>
              <a:rPr lang="ru-RU" sz="1600" b="1" dirty="0" smtClean="0"/>
              <a:t>8 815,0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1500174"/>
            <a:ext cx="1285884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 </a:t>
            </a:r>
            <a:r>
              <a:rPr lang="ru-RU" sz="1600" b="1" dirty="0" smtClean="0"/>
              <a:t>8 587,4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500174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227,6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1500174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97,4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64905" y="1428736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(тыс. руб.)</a:t>
            </a:r>
            <a:endParaRPr lang="ru-RU" b="1" dirty="0"/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9D489F53-7961-440A-B7F1-2155AA63198B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B16D7D33-3020-4763-AEC6-E42950D8C393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pic>
        <p:nvPicPr>
          <p:cNvPr id="1204239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24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107157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2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4" name="TextBox 18"/>
          <p:cNvSpPr txBox="1">
            <a:spLocks noChangeArrowheads="1"/>
          </p:cNvSpPr>
          <p:nvPr/>
        </p:nvSpPr>
        <p:spPr bwMode="auto">
          <a:xfrm>
            <a:off x="1357290" y="0"/>
            <a:ext cx="7786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Расходы бюджета города Ржева за 2016, не включенные в муниципальные программы г. Ржева Тверской области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04245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6" name="Rectangle 10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4248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1214422"/>
            <a:ext cx="135732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     </a:t>
            </a:r>
          </a:p>
          <a:p>
            <a:pPr algn="ctr"/>
            <a:r>
              <a:rPr lang="ru-RU" b="1" dirty="0" smtClean="0"/>
              <a:t>  </a:t>
            </a:r>
            <a:r>
              <a:rPr lang="ru-RU" sz="1600" b="1" dirty="0" smtClean="0"/>
              <a:t>11 163,6        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1214422"/>
            <a:ext cx="1285884" cy="714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Факт      </a:t>
            </a:r>
          </a:p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9 936,2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1214422"/>
            <a:ext cx="1428760" cy="714380"/>
          </a:xfrm>
          <a:prstGeom prst="rect">
            <a:avLst/>
          </a:prstGeom>
          <a:solidFill>
            <a:srgbClr val="008000"/>
          </a:solidFill>
          <a:ln>
            <a:solidFill>
              <a:srgbClr val="3D4D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исполнено 1 227,4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1214422"/>
            <a:ext cx="1428760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Процент исполнения 89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72396" y="785794"/>
            <a:ext cx="124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(тыс. руб.)</a:t>
            </a:r>
            <a:endParaRPr lang="ru-RU" sz="1600" b="1" dirty="0"/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14282" y="2000240"/>
            <a:ext cx="871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2016 году</a:t>
            </a:r>
            <a:endParaRPr lang="ru-RU" b="1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71472" y="2571743"/>
          <a:ext cx="7858180" cy="364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725"/>
                <a:gridCol w="1098455"/>
              </a:tblGrid>
              <a:tr h="4355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4300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на реализацию мероприятий по обращениям, поступающим к депутатам Законодательного Собрания Тверской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004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 местной администрации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9913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выплаты по обязательствам муниципального образования Тверской области города Ржев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4 248,5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986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приобретение новогодних подарков для детей работников муниципальных учреждений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314,3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82778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органами местного самоуправления государственных полномочий Российской Федерации, переданных для осуществления органам исполнительной власти Тверской области, по подготовке и проведению Всероссийской сельскохозяйственной переписи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фед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бюджет)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3875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Ржевской городской Думы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3 719,5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41" name="Picture 4" descr="slide_i"/>
          <p:cNvPicPr>
            <a:picLocks noChangeAspect="1" noChangeArrowheads="1"/>
          </p:cNvPicPr>
          <p:nvPr/>
        </p:nvPicPr>
        <p:blipFill>
          <a:blip r:embed="rId2">
            <a:lum bright="12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500C1EFD-9229-48C0-B1AF-7415B33DBF59}" type="slidenum">
              <a:rPr lang="ru-RU" sz="1400"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1315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41316" name="Прямоугольник 29"/>
          <p:cNvSpPr>
            <a:spLocks noChangeArrowheads="1"/>
          </p:cNvSpPr>
          <p:nvPr/>
        </p:nvSpPr>
        <p:spPr bwMode="auto">
          <a:xfrm>
            <a:off x="107950" y="836613"/>
            <a:ext cx="8893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Цель муниципальной программы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ожидаемое (планируемое) состояние дел в сфере реализации муниципальной 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города Ржева Тверской области и оцениваемое с помощью показателей;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Задача подпрограммы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направление деятельности главного администратора муниципальной программы и (или) администратора (администраторов) муниципальной программы, обеспечивающее достижение цели или целей муниципальной программы во взаимосвязи с другими задачами подпрограммы;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Мероприятие подпрограммы (далее - мероприятие)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Показатель цели муниципальной программы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конечный результат реализации муниципальной программы, выраженный в количественно измеримых показателях достижения цели муниципальной программы;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Показатель задачи подпрограммы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конечный 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Целевое значение показателя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достигаемое в последний год реализации муниципальной программы значение показателя, который формируется нарастающим итогом.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7" descr="35c1ba53f3cc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64B50846-569E-4043-B3B1-61F483785245}" type="slidenum">
              <a:rPr lang="ru-RU" sz="14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3363" name="WordArt 8"/>
          <p:cNvSpPr>
            <a:spLocks noChangeArrowheads="1" noChangeShapeType="1" noTextEdit="1"/>
          </p:cNvSpPr>
          <p:nvPr/>
        </p:nvSpPr>
        <p:spPr bwMode="auto">
          <a:xfrm>
            <a:off x="684213" y="2060575"/>
            <a:ext cx="7848600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63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2600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Основные показатели </a:t>
            </a:r>
          </a:p>
          <a:p>
            <a:pPr algn="ctr"/>
            <a:r>
              <a:rPr lang="ru-RU" sz="4400" b="1" i="1" kern="10">
                <a:ln w="63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2600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социально-экономического развития </a:t>
            </a:r>
          </a:p>
          <a:p>
            <a:pPr algn="ctr"/>
            <a:r>
              <a:rPr lang="ru-RU" sz="4400" b="1" i="1" kern="10">
                <a:ln w="63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2600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города Ржева  </a:t>
            </a:r>
          </a:p>
          <a:p>
            <a:pPr algn="ctr"/>
            <a:r>
              <a:rPr lang="ru-RU" sz="4400" b="1" i="1" kern="10">
                <a:ln w="63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2600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за 2016 год</a:t>
            </a:r>
          </a:p>
        </p:txBody>
      </p:sp>
      <p:pic>
        <p:nvPicPr>
          <p:cNvPr id="143364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539750" y="404813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6" descr="3f311cf4c0c6b4c429ca39c764680eb3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DF571BDD-B414-4A15-B5BA-93CD39561636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145411" name="Rectangle 1"/>
          <p:cNvSpPr>
            <a:spLocks noChangeArrowheads="1"/>
          </p:cNvSpPr>
          <p:nvPr/>
        </p:nvSpPr>
        <p:spPr bwMode="auto">
          <a:xfrm>
            <a:off x="395288" y="549275"/>
            <a:ext cx="8497887" cy="2608263"/>
          </a:xfrm>
          <a:prstGeom prst="rect">
            <a:avLst/>
          </a:prstGeom>
          <a:solidFill>
            <a:srgbClr val="CCFFCC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 defTabSz="914400"/>
            <a:endParaRPr lang="ru-RU" sz="1600" b="1" u="sng">
              <a:latin typeface="Times New Roman" pitchFamily="18" charset="0"/>
              <a:cs typeface="Times New Roman" pitchFamily="18" charset="0"/>
            </a:endParaRPr>
          </a:p>
          <a:p>
            <a:pPr indent="342900" algn="ctr" defTabSz="914400"/>
            <a:r>
              <a:rPr lang="ru-RU" b="1" u="sng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indent="342900" algn="ctr" defTabSz="914400"/>
            <a:endParaRPr lang="ru-RU" sz="1600" u="sng">
              <a:latin typeface="Times New Roman" pitchFamily="18" charset="0"/>
              <a:cs typeface="Times New Roman" pitchFamily="18" charset="0"/>
            </a:endParaRPr>
          </a:p>
          <a:p>
            <a:pPr indent="342900" defTabSz="914400"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Промышленность — ведущая отрасль экономики  города Ржева. В ней занято более четверти работающего населения. Промышленное производство города включает в себя следующие разделы (отрасли):</a:t>
            </a:r>
          </a:p>
          <a:p>
            <a:pPr indent="342900" defTabSz="914400"/>
            <a:r>
              <a:rPr lang="ru-RU" sz="1500">
                <a:latin typeface="Times New Roman" pitchFamily="18" charset="0"/>
                <a:cs typeface="Times New Roman" pitchFamily="18" charset="0"/>
              </a:rPr>
              <a:t>добыча полезных ископаемых — 0,2%;</a:t>
            </a:r>
          </a:p>
          <a:p>
            <a:pPr indent="342900" defTabSz="914400"/>
            <a:r>
              <a:rPr lang="ru-RU" sz="1500">
                <a:latin typeface="Times New Roman" pitchFamily="18" charset="0"/>
                <a:cs typeface="Times New Roman" pitchFamily="18" charset="0"/>
              </a:rPr>
              <a:t>обрабатывающие производства — 97,9%;</a:t>
            </a:r>
          </a:p>
          <a:p>
            <a:pPr indent="342900" defTabSz="914400"/>
            <a:r>
              <a:rPr lang="ru-RU" sz="1500">
                <a:latin typeface="Times New Roman" pitchFamily="18" charset="0"/>
                <a:cs typeface="Times New Roman" pitchFamily="18" charset="0"/>
              </a:rPr>
              <a:t>производство и распределение электроэнергии, газа и воды — 1,9%.    </a:t>
            </a:r>
          </a:p>
          <a:p>
            <a:pPr indent="342900" defTabSz="914400"/>
            <a:r>
              <a:rPr lang="ru-RU" sz="1500">
                <a:latin typeface="Times New Roman" pitchFamily="18" charset="0"/>
                <a:cs typeface="Times New Roman" pitchFamily="18" charset="0"/>
              </a:rPr>
              <a:t>Преобладающим видом деятельности является обрабатывающее производство.   </a:t>
            </a:r>
          </a:p>
        </p:txBody>
      </p:sp>
      <p:pic>
        <p:nvPicPr>
          <p:cNvPr id="145412" name="Picture 8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539750" y="404813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Rectangle 1"/>
          <p:cNvSpPr>
            <a:spLocks noChangeArrowheads="1"/>
          </p:cNvSpPr>
          <p:nvPr/>
        </p:nvSpPr>
        <p:spPr bwMode="auto">
          <a:xfrm>
            <a:off x="395288" y="3141663"/>
            <a:ext cx="8501062" cy="3292475"/>
          </a:xfrm>
          <a:prstGeom prst="rect">
            <a:avLst/>
          </a:prstGeom>
          <a:solidFill>
            <a:srgbClr val="CCFFCC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За 2016 год объём отгруженных товаров собственного производства, выполненных работ и услуг собственными силами по крупным и средним предприятиям составил 8 559,3 млн.рублей, что к уровню 2015 года 87%.</a:t>
            </a:r>
          </a:p>
          <a:p>
            <a:pPr defTabSz="914400" eaLnBrk="0" hangingPunct="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В 2016 году  по сравнению с 2015 годом увеличили отгрузку продукции: </a:t>
            </a:r>
          </a:p>
          <a:p>
            <a:pPr defTabSz="914400" eaLnBrk="0" hangingPunct="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— ОАО "Молоко" на 13,5% (увеличен отпуск кисломолочных продуктов на 3 %, масла сливочного на 15,4%, сметаны на 1,6%).            </a:t>
            </a:r>
          </a:p>
          <a:p>
            <a:pPr defTabSz="914400" eaLnBrk="0" hangingPunct="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— Филиал ООО "Знатные хлеба" Ржевский хлебокомбинат на  7,8%;</a:t>
            </a:r>
          </a:p>
          <a:p>
            <a:pPr defTabSz="914400" eaLnBrk="0" hangingPunct="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— ООО "Прамо-Электро" на 16,6%;</a:t>
            </a:r>
          </a:p>
          <a:p>
            <a:pPr defTabSz="914400" eaLnBrk="0" hangingPunct="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— ООО "ПМЗ Эрнста Клейна" на 3,2% (увеличив отпуск пива, воды, медовухи);</a:t>
            </a:r>
          </a:p>
          <a:p>
            <a:pPr defTabSz="914400" eaLnBrk="0" hangingPunct="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— ОАО "ТОТ" Ржевская типография на 3,4%;</a:t>
            </a:r>
          </a:p>
          <a:p>
            <a:pPr defTabSz="914400" eaLnBrk="0" hangingPunct="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— АО "Элтра-Термо" на 23,2% (увеличена отгрузка подогревателей и запчастей к ним);</a:t>
            </a:r>
          </a:p>
          <a:p>
            <a:pPr defTabSz="914400" eaLnBrk="0" hangingPunct="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— ООО "ПО "Лесозавод" на 14,5%; </a:t>
            </a:r>
          </a:p>
          <a:p>
            <a:pPr defTabSz="914400" eaLnBrk="0" hangingPunct="0"/>
            <a:r>
              <a:rPr lang="ru-RU" sz="1500">
                <a:latin typeface="Times New Roman" pitchFamily="18" charset="0"/>
                <a:cs typeface="Times New Roman" pitchFamily="18" charset="0"/>
              </a:rPr>
              <a:t>       — ПАО «Электромеханика» на 93% (за счет увеличения отгрузки  технологического оборудования  для литейного производства).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4" descr="8728903woa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AF7E281E-DA99-4445-9F1C-4A47DC49A512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146435" name="Picture 8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539750" y="404813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6" name="Диаграмма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341438"/>
            <a:ext cx="7920037" cy="51196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46437" name="Rectangle 12"/>
          <p:cNvSpPr>
            <a:spLocks noChangeArrowheads="1"/>
          </p:cNvSpPr>
          <p:nvPr/>
        </p:nvSpPr>
        <p:spPr bwMode="auto">
          <a:xfrm>
            <a:off x="1692275" y="588963"/>
            <a:ext cx="6000750" cy="581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Структура обрабатывающих производств города Ржева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sz="16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18842</TotalTime>
  <Words>6407</Words>
  <Application>Microsoft Office PowerPoint</Application>
  <PresentationFormat>Экран (4:3)</PresentationFormat>
  <Paragraphs>1078</Paragraphs>
  <Slides>58</Slides>
  <Notes>35</Notes>
  <HiddenSlides>0</HiddenSlides>
  <MMClips>0</MMClips>
  <ScaleCrop>false</ScaleCrop>
  <HeadingPairs>
    <vt:vector size="6" baseType="variant">
      <vt:variant>
        <vt:lpstr>Тема</vt:lpstr>
      </vt:variant>
      <vt:variant>
        <vt:i4>23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83" baseType="lpstr">
      <vt:lpstr>Оформление по умолчанию</vt:lpstr>
      <vt:lpstr>9_Оформление по умолчанию</vt:lpstr>
      <vt:lpstr>1_Тема Office</vt:lpstr>
      <vt:lpstr>6_Тема Office</vt:lpstr>
      <vt:lpstr>8_Тема Office</vt:lpstr>
      <vt:lpstr>31_Тема Office</vt:lpstr>
      <vt:lpstr>3_Оформление по умолчанию</vt:lpstr>
      <vt:lpstr>7_Тема Office</vt:lpstr>
      <vt:lpstr>3_Тема Office</vt:lpstr>
      <vt:lpstr>2_Оформление по умолчанию</vt:lpstr>
      <vt:lpstr>5_Оформление по умолчанию</vt:lpstr>
      <vt:lpstr>4_Тема Office</vt:lpstr>
      <vt:lpstr>15_Тема Office</vt:lpstr>
      <vt:lpstr>5_Тема Office</vt:lpstr>
      <vt:lpstr>29_Тема Office</vt:lpstr>
      <vt:lpstr>27_Тема Office</vt:lpstr>
      <vt:lpstr>1_Оформление по умолчанию</vt:lpstr>
      <vt:lpstr>12_Тема Office</vt:lpstr>
      <vt:lpstr>Тема Office</vt:lpstr>
      <vt:lpstr>4_Оформление по умолчанию</vt:lpstr>
      <vt:lpstr>6_Оформление по умолчанию</vt:lpstr>
      <vt:lpstr>2_Тема Office</vt:lpstr>
      <vt:lpstr>9_Тема Office</vt:lpstr>
      <vt:lpstr>Диаграмма Microsoft Office Excel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Исполнение по налоговым доходам  бюджета города Ржева за 2016 год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Matveeva</dc:creator>
  <cp:lastModifiedBy>Зверева Ольга Викторовна</cp:lastModifiedBy>
  <cp:revision>1310</cp:revision>
  <cp:lastPrinted>2014-10-08T06:42:43Z</cp:lastPrinted>
  <dcterms:created xsi:type="dcterms:W3CDTF">2013-09-16T13:33:13Z</dcterms:created>
  <dcterms:modified xsi:type="dcterms:W3CDTF">2017-05-12T08:46:57Z</dcterms:modified>
</cp:coreProperties>
</file>